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9" r:id="rId5"/>
    <p:sldId id="264" r:id="rId6"/>
    <p:sldId id="262" r:id="rId7"/>
    <p:sldId id="265" r:id="rId8"/>
    <p:sldId id="272" r:id="rId9"/>
    <p:sldId id="267" r:id="rId10"/>
    <p:sldId id="277" r:id="rId11"/>
    <p:sldId id="273" r:id="rId12"/>
    <p:sldId id="261" r:id="rId13"/>
    <p:sldId id="270" r:id="rId14"/>
    <p:sldId id="271" r:id="rId15"/>
    <p:sldId id="268" r:id="rId16"/>
    <p:sldId id="269" r:id="rId17"/>
    <p:sldId id="275" r:id="rId18"/>
    <p:sldId id="276" r:id="rId19"/>
    <p:sldId id="278" r:id="rId20"/>
    <p:sldId id="279"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21"/>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hyperlink" Target="https://www.babelio.com/livres/Maupassant-Bel-Ami/2125/critiques?a=a&amp;pageN=5" TargetMode="External"/><Relationship Id="rId3" Type="http://schemas.openxmlformats.org/officeDocument/2006/relationships/hyperlink" Target="https://fr.wikipedia.org/wiki/R%C3%A9unification_de_la_Normandie" TargetMode="External"/><Relationship Id="rId7" Type="http://schemas.openxmlformats.org/officeDocument/2006/relationships/hyperlink" Target="https://fr.wikipedia.org/wiki/Guy_de_Maupassant" TargetMode="External"/><Relationship Id="rId2" Type="http://schemas.openxmlformats.org/officeDocument/2006/relationships/hyperlink" Target="https://fr.wikipedia.org/wiki/Normandie" TargetMode="External"/><Relationship Id="rId1" Type="http://schemas.openxmlformats.org/officeDocument/2006/relationships/slideLayout" Target="../slideLayouts/slideLayout2.xml"/><Relationship Id="rId6" Type="http://schemas.openxmlformats.org/officeDocument/2006/relationships/hyperlink" Target="https://fr.wikipedia.org/wiki/Caen" TargetMode="External"/><Relationship Id="rId5" Type="http://schemas.openxmlformats.org/officeDocument/2006/relationships/hyperlink" Target="https://fr.wikipedia.org/wiki/Cath%C3%A9drale_Notre-Dame_de_Rouen" TargetMode="External"/><Relationship Id="rId4" Type="http://schemas.openxmlformats.org/officeDocument/2006/relationships/hyperlink" Target="http://www.auxpaysdemesancetres.com/pages/haute-normandie/presentation-de-la-reg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581400"/>
          </a:xfrm>
        </p:spPr>
        <p:txBody>
          <a:bodyPr>
            <a:noAutofit/>
          </a:bodyPr>
          <a:lstStyle/>
          <a:p>
            <a:r>
              <a:rPr lang="ro-RO" sz="8800" b="1" dirty="0" smtClean="0">
                <a:solidFill>
                  <a:schemeClr val="accent1">
                    <a:lumMod val="75000"/>
                  </a:schemeClr>
                </a:solidFill>
                <a:latin typeface="Monotype Corsiva" pitchFamily="66" charset="0"/>
              </a:rPr>
              <a:t/>
            </a:r>
            <a:br>
              <a:rPr lang="ro-RO" sz="8800" b="1" dirty="0" smtClean="0">
                <a:solidFill>
                  <a:schemeClr val="accent1">
                    <a:lumMod val="75000"/>
                  </a:schemeClr>
                </a:solidFill>
                <a:latin typeface="Monotype Corsiva" pitchFamily="66" charset="0"/>
              </a:rPr>
            </a:br>
            <a:r>
              <a:rPr lang="ro-RO" sz="8800" b="1" dirty="0" smtClean="0">
                <a:solidFill>
                  <a:schemeClr val="accent1">
                    <a:lumMod val="75000"/>
                  </a:schemeClr>
                </a:solidFill>
                <a:latin typeface="Monotype Corsiva" pitchFamily="66" charset="0"/>
              </a:rPr>
              <a:t>Bienvenue </a:t>
            </a:r>
            <a:r>
              <a:rPr lang="ro-RO" sz="8800" b="1" dirty="0" smtClean="0">
                <a:solidFill>
                  <a:schemeClr val="bg1">
                    <a:lumMod val="75000"/>
                  </a:schemeClr>
                </a:solidFill>
                <a:latin typeface="Monotype Corsiva" pitchFamily="66" charset="0"/>
              </a:rPr>
              <a:t>en</a:t>
            </a:r>
            <a:r>
              <a:rPr lang="ro-RO" sz="8800" b="1" dirty="0" smtClean="0">
                <a:solidFill>
                  <a:srgbClr val="FF0000"/>
                </a:solidFill>
                <a:latin typeface="Monotype Corsiva" pitchFamily="66" charset="0"/>
              </a:rPr>
              <a:t> Normandie!</a:t>
            </a:r>
            <a:endParaRPr lang="ro-RO" sz="8800" b="1" dirty="0">
              <a:solidFill>
                <a:srgbClr val="FF0000"/>
              </a:solidFill>
              <a:latin typeface="Monotype Corsiva" pitchFamily="66" charset="0"/>
            </a:endParaRPr>
          </a:p>
        </p:txBody>
      </p:sp>
      <p:sp>
        <p:nvSpPr>
          <p:cNvPr id="3" name="Content Placeholder 2"/>
          <p:cNvSpPr>
            <a:spLocks noGrp="1"/>
          </p:cNvSpPr>
          <p:nvPr>
            <p:ph idx="1"/>
          </p:nvPr>
        </p:nvSpPr>
        <p:spPr>
          <a:xfrm>
            <a:off x="457200" y="609600"/>
            <a:ext cx="8229600" cy="4495800"/>
          </a:xfrm>
        </p:spPr>
        <p:txBody>
          <a:bodyPr>
            <a:normAutofit fontScale="85000" lnSpcReduction="20000"/>
          </a:bodyPr>
          <a:lstStyle/>
          <a:p>
            <a:pPr>
              <a:buNone/>
            </a:pPr>
            <a:endParaRPr lang="ro-RO" dirty="0" smtClean="0"/>
          </a:p>
          <a:p>
            <a:pPr>
              <a:buNone/>
            </a:pPr>
            <a:endParaRPr lang="ro-RO" sz="2400" dirty="0" smtClean="0">
              <a:latin typeface="Times New Roman" pitchFamily="18" charset="0"/>
              <a:cs typeface="Times New Roman" pitchFamily="18" charset="0"/>
            </a:endParaRPr>
          </a:p>
          <a:p>
            <a:pPr>
              <a:buNone/>
            </a:pPr>
            <a:endParaRPr lang="ro-RO" sz="2400" dirty="0" smtClean="0">
              <a:latin typeface="Times New Roman" pitchFamily="18" charset="0"/>
              <a:cs typeface="Times New Roman" pitchFamily="18" charset="0"/>
            </a:endParaRPr>
          </a:p>
          <a:p>
            <a:pPr>
              <a:buNone/>
            </a:pPr>
            <a:endParaRPr lang="ro-RO" sz="2400" smtClean="0">
              <a:latin typeface="Times New Roman" pitchFamily="18" charset="0"/>
              <a:cs typeface="Times New Roman" pitchFamily="18" charset="0"/>
            </a:endParaRPr>
          </a:p>
          <a:p>
            <a:pPr>
              <a:buNone/>
            </a:pPr>
            <a:endParaRPr lang="ro-RO" sz="2400" dirty="0" smtClean="0">
              <a:latin typeface="Times New Roman" pitchFamily="18" charset="0"/>
              <a:cs typeface="Times New Roman" pitchFamily="18" charset="0"/>
            </a:endParaRPr>
          </a:p>
          <a:p>
            <a:pPr>
              <a:buNone/>
            </a:pPr>
            <a:endParaRPr lang="ro-RO" sz="2400" dirty="0" smtClean="0">
              <a:latin typeface="Times New Roman" pitchFamily="18" charset="0"/>
              <a:cs typeface="Times New Roman" pitchFamily="18" charset="0"/>
            </a:endParaRPr>
          </a:p>
          <a:p>
            <a:pPr>
              <a:buNone/>
            </a:pPr>
            <a:endParaRPr lang="ro-RO" sz="2400" dirty="0" smtClean="0">
              <a:latin typeface="Times New Roman" pitchFamily="18" charset="0"/>
              <a:cs typeface="Times New Roman" pitchFamily="18" charset="0"/>
            </a:endParaRPr>
          </a:p>
          <a:p>
            <a:pPr algn="ctr">
              <a:buNone/>
            </a:pPr>
            <a:endParaRPr lang="ro-RO" sz="2400" dirty="0" smtClean="0">
              <a:latin typeface="Rockwell Extra Bold" pitchFamily="18" charset="0"/>
              <a:cs typeface="Times New Roman" pitchFamily="18" charset="0"/>
            </a:endParaRPr>
          </a:p>
          <a:p>
            <a:pPr algn="ctr">
              <a:buNone/>
            </a:pPr>
            <a:endParaRPr lang="ro-RO" sz="2400" dirty="0" smtClean="0">
              <a:latin typeface="Rockwell Extra Bold" pitchFamily="18" charset="0"/>
              <a:cs typeface="Times New Roman" pitchFamily="18" charset="0"/>
            </a:endParaRPr>
          </a:p>
          <a:p>
            <a:pPr algn="ctr">
              <a:buNone/>
            </a:pPr>
            <a:endParaRPr lang="ro-RO" sz="2400" dirty="0" smtClean="0">
              <a:latin typeface="Rockwell Extra Bold" pitchFamily="18" charset="0"/>
              <a:cs typeface="Times New Roman" pitchFamily="18" charset="0"/>
            </a:endParaRPr>
          </a:p>
          <a:p>
            <a:pPr algn="ctr">
              <a:buNone/>
            </a:pPr>
            <a:r>
              <a:rPr lang="ro-RO" sz="2200" dirty="0" smtClean="0">
                <a:latin typeface="Times New Roman" pitchFamily="18" charset="0"/>
                <a:cs typeface="Times New Roman" pitchFamily="18" charset="0"/>
              </a:rPr>
              <a:t>                               </a:t>
            </a:r>
          </a:p>
          <a:p>
            <a:pPr algn="ctr">
              <a:buNone/>
            </a:pPr>
            <a:endParaRPr lang="ro-RO" sz="2200" dirty="0" smtClean="0">
              <a:latin typeface="Times New Roman" pitchFamily="18" charset="0"/>
              <a:cs typeface="Times New Roman" pitchFamily="18" charset="0"/>
            </a:endParaRPr>
          </a:p>
          <a:p>
            <a:pPr algn="ctr">
              <a:buNone/>
            </a:pPr>
            <a:r>
              <a:rPr lang="ro-RO" sz="2200" dirty="0" smtClean="0">
                <a:latin typeface="Times New Roman" pitchFamily="18" charset="0"/>
                <a:cs typeface="Times New Roman" pitchFamily="18" charset="0"/>
              </a:rPr>
              <a:t>		</a:t>
            </a:r>
          </a:p>
          <a:p>
            <a:pPr algn="ctr">
              <a:buNone/>
            </a:pPr>
            <a:r>
              <a:rPr lang="ro-RO" sz="2200" dirty="0" smtClean="0">
                <a:latin typeface="Times New Roman" pitchFamily="18" charset="0"/>
                <a:cs typeface="Times New Roman" pitchFamily="18" charset="0"/>
              </a:rPr>
              <a:t>		 </a:t>
            </a:r>
            <a:endParaRPr lang="ro-RO" sz="2200" dirty="0">
              <a:latin typeface="Times New Roman" pitchFamily="18" charset="0"/>
              <a:cs typeface="Times New Roman" pitchFamily="18" charset="0"/>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latin typeface="Monotype Corsiva" pitchFamily="66" charset="0"/>
                <a:cs typeface="Times New Roman" pitchFamily="18" charset="0"/>
              </a:rPr>
              <a:t>La Côte Fleurie</a:t>
            </a:r>
            <a:endParaRPr lang="ro-RO" dirty="0">
              <a:latin typeface="Monotype Corsiva" pitchFamily="66" charset="0"/>
            </a:endParaRPr>
          </a:p>
        </p:txBody>
      </p:sp>
      <p:pic>
        <p:nvPicPr>
          <p:cNvPr id="4" name="Content Placeholder 3" descr="cote-fleurie-flower-coast-7059_w600.jpg"/>
          <p:cNvPicPr>
            <a:picLocks noGrp="1" noChangeAspect="1"/>
          </p:cNvPicPr>
          <p:nvPr>
            <p:ph idx="1"/>
          </p:nvPr>
        </p:nvPicPr>
        <p:blipFill>
          <a:blip r:embed="rId2" cstate="print"/>
          <a:stretch>
            <a:fillRect/>
          </a:stretch>
        </p:blipFill>
        <p:spPr>
          <a:xfrm>
            <a:off x="914400" y="1447800"/>
            <a:ext cx="7162800" cy="4800600"/>
          </a:xfrm>
        </p:spPr>
      </p:pic>
    </p:spTree>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smtClean="0">
                <a:latin typeface="Monotype Corsiva" pitchFamily="66" charset="0"/>
              </a:rPr>
              <a:t>Le Mont Saint</a:t>
            </a:r>
            <a:r>
              <a:rPr lang="ro-RO" dirty="0" smtClean="0">
                <a:latin typeface="Monotype Corsiva" pitchFamily="66" charset="0"/>
              </a:rPr>
              <a:t>-</a:t>
            </a:r>
            <a:r>
              <a:rPr lang="ro-RO" i="1" dirty="0" smtClean="0">
                <a:latin typeface="Monotype Corsiva" pitchFamily="66" charset="0"/>
              </a:rPr>
              <a:t>Michel</a:t>
            </a:r>
            <a:endParaRPr lang="ro-RO" dirty="0">
              <a:latin typeface="Monotype Corsiva" pitchFamily="66" charset="0"/>
            </a:endParaRPr>
          </a:p>
        </p:txBody>
      </p:sp>
      <p:pic>
        <p:nvPicPr>
          <p:cNvPr id="4" name="Content Placeholder 3" descr="le-mont-saint-michel-france-9.jpg"/>
          <p:cNvPicPr>
            <a:picLocks noGrp="1" noChangeAspect="1"/>
          </p:cNvPicPr>
          <p:nvPr>
            <p:ph idx="1"/>
          </p:nvPr>
        </p:nvPicPr>
        <p:blipFill>
          <a:blip r:embed="rId2" cstate="print"/>
          <a:stretch>
            <a:fillRect/>
          </a:stretch>
        </p:blipFill>
        <p:spPr>
          <a:xfrm>
            <a:off x="990601" y="1447800"/>
            <a:ext cx="7162800" cy="4953000"/>
          </a:xfrm>
        </p:spPr>
      </p:pic>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ro-RO" dirty="0" smtClean="0">
                <a:latin typeface="Monotype Corsiva" pitchFamily="66" charset="0"/>
              </a:rPr>
              <a:t>Le saviez-vous?</a:t>
            </a:r>
            <a:endParaRPr lang="ro-RO" dirty="0">
              <a:latin typeface="Monotype Corsiva" pitchFamily="66" charset="0"/>
            </a:endParaRPr>
          </a:p>
        </p:txBody>
      </p:sp>
      <p:sp>
        <p:nvSpPr>
          <p:cNvPr id="3" name="Content Placeholder 2"/>
          <p:cNvSpPr>
            <a:spLocks noGrp="1"/>
          </p:cNvSpPr>
          <p:nvPr>
            <p:ph idx="1"/>
          </p:nvPr>
        </p:nvSpPr>
        <p:spPr>
          <a:xfrm>
            <a:off x="457200" y="1828800"/>
            <a:ext cx="8229600" cy="4297363"/>
          </a:xfrm>
        </p:spPr>
        <p:txBody>
          <a:bodyPr>
            <a:normAutofit/>
          </a:bodyPr>
          <a:lstStyle/>
          <a:p>
            <a:pPr algn="just">
              <a:buNone/>
            </a:pPr>
            <a:r>
              <a:rPr lang="ro-RO" dirty="0" smtClean="0"/>
              <a:t>	</a:t>
            </a:r>
            <a:r>
              <a:rPr lang="fr-FR" sz="2800" dirty="0" smtClean="0">
                <a:latin typeface="Times New Roman" pitchFamily="18" charset="0"/>
                <a:cs typeface="Times New Roman" pitchFamily="18" charset="0"/>
              </a:rPr>
              <a:t>La réunification de la </a:t>
            </a:r>
            <a:r>
              <a:rPr lang="ro-RO" sz="2800" dirty="0" smtClean="0">
                <a:latin typeface="Times New Roman" pitchFamily="18" charset="0"/>
                <a:cs typeface="Times New Roman" pitchFamily="18" charset="0"/>
              </a:rPr>
              <a:t>Normandie a posé la</a:t>
            </a:r>
            <a:r>
              <a:rPr lang="fr-FR" sz="2800" dirty="0" smtClean="0">
                <a:latin typeface="Times New Roman" pitchFamily="18" charset="0"/>
                <a:cs typeface="Times New Roman" pitchFamily="18" charset="0"/>
              </a:rPr>
              <a:t> question </a:t>
            </a:r>
            <a:r>
              <a:rPr lang="ro-RO" sz="2800" dirty="0" smtClean="0">
                <a:latin typeface="Times New Roman" pitchFamily="18" charset="0"/>
                <a:cs typeface="Times New Roman" pitchFamily="18" charset="0"/>
              </a:rPr>
              <a:t>du</a:t>
            </a:r>
            <a:r>
              <a:rPr lang="fr-FR" sz="2800" dirty="0" smtClean="0">
                <a:latin typeface="Times New Roman" pitchFamily="18" charset="0"/>
                <a:cs typeface="Times New Roman" pitchFamily="18" charset="0"/>
              </a:rPr>
              <a:t> choix de la capitale de l'entité régionale unique. Historiquement, depuis le</a:t>
            </a:r>
            <a:r>
              <a:rPr lang="ro-RO" sz="2800" dirty="0" smtClean="0">
                <a:latin typeface="Times New Roman" pitchFamily="18" charset="0"/>
                <a:cs typeface="Times New Roman" pitchFamily="18" charset="0"/>
              </a:rPr>
              <a:t> XI</a:t>
            </a:r>
            <a:r>
              <a:rPr lang="ro-RO" sz="2800" baseline="30000" dirty="0" smtClean="0">
                <a:latin typeface="Times New Roman" pitchFamily="18" charset="0"/>
                <a:cs typeface="Times New Roman" pitchFamily="18" charset="0"/>
              </a:rPr>
              <a:t>e </a:t>
            </a:r>
            <a:r>
              <a:rPr lang="ro-RO" sz="2800" dirty="0" smtClean="0">
                <a:latin typeface="Times New Roman" pitchFamily="18" charset="0"/>
                <a:cs typeface="Times New Roman" pitchFamily="18" charset="0"/>
              </a:rPr>
              <a:t>siecle</a:t>
            </a:r>
            <a:r>
              <a:rPr lang="fr-FR" sz="2800" dirty="0" smtClean="0">
                <a:latin typeface="Times New Roman" pitchFamily="18" charset="0"/>
                <a:cs typeface="Times New Roman" pitchFamily="18" charset="0"/>
              </a:rPr>
              <a:t>, deux villes ont déjà été capitales normandes : </a:t>
            </a:r>
            <a:r>
              <a:rPr lang="ro-RO" sz="2800" dirty="0" smtClean="0">
                <a:latin typeface="Times New Roman" pitchFamily="18" charset="0"/>
                <a:cs typeface="Times New Roman" pitchFamily="18" charset="0"/>
              </a:rPr>
              <a:t>Rouen </a:t>
            </a:r>
            <a:r>
              <a:rPr lang="fr-FR" sz="2800" dirty="0" smtClean="0">
                <a:latin typeface="Times New Roman" pitchFamily="18" charset="0"/>
                <a:cs typeface="Times New Roman" pitchFamily="18" charset="0"/>
              </a:rPr>
              <a:t>et </a:t>
            </a:r>
            <a:r>
              <a:rPr lang="ro-RO" sz="2800" dirty="0" smtClean="0">
                <a:latin typeface="Times New Roman" pitchFamily="18" charset="0"/>
                <a:cs typeface="Times New Roman" pitchFamily="18" charset="0"/>
              </a:rPr>
              <a:t>Caen.</a:t>
            </a:r>
          </a:p>
          <a:p>
            <a:pPr algn="just">
              <a:buNone/>
            </a:pPr>
            <a:r>
              <a:rPr lang="ro-RO" sz="2800" dirty="0" smtClean="0">
                <a:latin typeface="Times New Roman" pitchFamily="18" charset="0"/>
                <a:cs typeface="Times New Roman" pitchFamily="18" charset="0"/>
              </a:rPr>
              <a:t>	Aujourd’hui, </a:t>
            </a:r>
            <a:r>
              <a:rPr lang="fr-FR" sz="2800" dirty="0" smtClean="0">
                <a:latin typeface="Times New Roman" pitchFamily="18" charset="0"/>
                <a:cs typeface="Times New Roman" pitchFamily="18" charset="0"/>
              </a:rPr>
              <a:t>la région Normandie offre </a:t>
            </a:r>
            <a:r>
              <a:rPr lang="ro-RO" sz="2800" dirty="0" smtClean="0">
                <a:latin typeface="Times New Roman" pitchFamily="18" charset="0"/>
                <a:cs typeface="Times New Roman" pitchFamily="18" charset="0"/>
              </a:rPr>
              <a:t>la particularité d'avoir deux capitales officiellement reconnues: une politique à </a:t>
            </a:r>
            <a:r>
              <a:rPr lang="ro-RO" sz="2800" i="1" dirty="0" smtClean="0">
                <a:latin typeface="Times New Roman" pitchFamily="18" charset="0"/>
                <a:cs typeface="Times New Roman" pitchFamily="18" charset="0"/>
              </a:rPr>
              <a:t>Caen</a:t>
            </a:r>
            <a:r>
              <a:rPr lang="ro-RO" sz="2800" dirty="0" smtClean="0">
                <a:latin typeface="Times New Roman" pitchFamily="18" charset="0"/>
                <a:cs typeface="Times New Roman" pitchFamily="18" charset="0"/>
              </a:rPr>
              <a:t> et une administrative à </a:t>
            </a:r>
            <a:r>
              <a:rPr lang="ro-RO" sz="2800" i="1" dirty="0" smtClean="0">
                <a:latin typeface="Times New Roman" pitchFamily="18" charset="0"/>
                <a:cs typeface="Times New Roman" pitchFamily="18" charset="0"/>
              </a:rPr>
              <a:t>Rouen</a:t>
            </a:r>
            <a:r>
              <a:rPr lang="ro-RO" sz="2800" dirty="0" smtClean="0">
                <a:latin typeface="Times New Roman" pitchFamily="18" charset="0"/>
                <a:cs typeface="Times New Roman" pitchFamily="18" charset="0"/>
              </a:rPr>
              <a:t>.</a:t>
            </a:r>
            <a:endParaRPr lang="ro-RO" sz="2800" dirty="0">
              <a:latin typeface="Times New Roman" pitchFamily="18" charset="0"/>
              <a:cs typeface="Times New Roman" pitchFamily="18" charset="0"/>
            </a:endParaRPr>
          </a:p>
        </p:txBody>
      </p:sp>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ro-RO" dirty="0" smtClean="0">
                <a:latin typeface="Monotype Corsiva" pitchFamily="66" charset="0"/>
                <a:cs typeface="Times New Roman" pitchFamily="18" charset="0"/>
              </a:rPr>
              <a:t>Rouen</a:t>
            </a:r>
            <a:endParaRPr lang="ro-RO" dirty="0">
              <a:latin typeface="Monotype Corsiva" pitchFamily="66"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pPr>
              <a:buNone/>
            </a:pPr>
            <a:r>
              <a:rPr lang="ro-RO" dirty="0" smtClean="0"/>
              <a:t>	</a:t>
            </a:r>
            <a:r>
              <a:rPr lang="fr-FR" sz="3600" dirty="0" smtClean="0">
                <a:latin typeface="Times New Roman" pitchFamily="18" charset="0"/>
                <a:cs typeface="Times New Roman" pitchFamily="18" charset="0"/>
              </a:rPr>
              <a:t>C'est à Rouen, capitale du pouvoir anglais et Normand dans le royaume de France, que </a:t>
            </a:r>
            <a:r>
              <a:rPr lang="ro-RO" sz="3600" dirty="0" smtClean="0">
                <a:latin typeface="Times New Roman" pitchFamily="18" charset="0"/>
                <a:cs typeface="Times New Roman" pitchFamily="18" charset="0"/>
              </a:rPr>
              <a:t>Jeanne d’Arc</a:t>
            </a:r>
            <a:r>
              <a:rPr lang="fr-FR" sz="3600" dirty="0" smtClean="0">
                <a:latin typeface="Times New Roman" pitchFamily="18" charset="0"/>
                <a:cs typeface="Times New Roman" pitchFamily="18" charset="0"/>
              </a:rPr>
              <a:t> a été jugée et brûlée</a:t>
            </a:r>
            <a:r>
              <a:rPr lang="ro-RO" sz="3600" dirty="0" smtClean="0">
                <a:latin typeface="Times New Roman" pitchFamily="18" charset="0"/>
                <a:cs typeface="Times New Roman" pitchFamily="18" charset="0"/>
              </a:rPr>
              <a:t> le 30 mai 1431. </a:t>
            </a:r>
            <a:r>
              <a:rPr lang="fr-FR" sz="3600" dirty="0" smtClean="0">
                <a:latin typeface="Times New Roman" pitchFamily="18" charset="0"/>
                <a:cs typeface="Times New Roman" pitchFamily="18" charset="0"/>
              </a:rPr>
              <a:t>Cette année-là, le jeune </a:t>
            </a:r>
            <a:r>
              <a:rPr lang="ro-RO" sz="3600" dirty="0" smtClean="0">
                <a:latin typeface="Times New Roman" pitchFamily="18" charset="0"/>
                <a:cs typeface="Times New Roman" pitchFamily="18" charset="0"/>
              </a:rPr>
              <a:t>Henry VI</a:t>
            </a:r>
            <a:r>
              <a:rPr lang="fr-FR" sz="3600" dirty="0" smtClean="0">
                <a:latin typeface="Times New Roman" pitchFamily="18" charset="0"/>
                <a:cs typeface="Times New Roman" pitchFamily="18" charset="0"/>
              </a:rPr>
              <a:t> était couronné roi de France et d'Angleterre à Paris, avant de venir à Rouen où il était acclamé par la foule. Le roi de France reprenait la ville en 1449, 18 ans après la mort de Jeanne d'Arc et après 30 ans d'occupation anglaise.</a:t>
            </a:r>
            <a:r>
              <a:rPr lang="ro-RO" sz="3600" dirty="0" smtClean="0">
                <a:latin typeface="Times New Roman" pitchFamily="18" charset="0"/>
                <a:cs typeface="Times New Roman" pitchFamily="18" charset="0"/>
              </a:rPr>
              <a:t> Béatifiée</a:t>
            </a:r>
            <a:r>
              <a:rPr lang="fr-FR" sz="3600" dirty="0" smtClean="0">
                <a:latin typeface="Times New Roman" pitchFamily="18" charset="0"/>
                <a:cs typeface="Times New Roman" pitchFamily="18" charset="0"/>
              </a:rPr>
              <a:t> en </a:t>
            </a:r>
            <a:r>
              <a:rPr lang="ro-RO" sz="3600" dirty="0" smtClean="0">
                <a:latin typeface="Times New Roman" pitchFamily="18" charset="0"/>
                <a:cs typeface="Times New Roman" pitchFamily="18" charset="0"/>
              </a:rPr>
              <a:t>1909</a:t>
            </a:r>
            <a:r>
              <a:rPr lang="fr-FR" sz="3600" dirty="0" smtClean="0">
                <a:latin typeface="Times New Roman" pitchFamily="18" charset="0"/>
                <a:cs typeface="Times New Roman" pitchFamily="18" charset="0"/>
              </a:rPr>
              <a:t> puis </a:t>
            </a:r>
            <a:r>
              <a:rPr lang="ro-RO" sz="3600" dirty="0" smtClean="0">
                <a:latin typeface="Times New Roman" pitchFamily="18" charset="0"/>
                <a:cs typeface="Times New Roman" pitchFamily="18" charset="0"/>
              </a:rPr>
              <a:t>canonisée</a:t>
            </a:r>
            <a:r>
              <a:rPr lang="fr-FR" sz="3600" dirty="0" smtClean="0">
                <a:latin typeface="Times New Roman" pitchFamily="18" charset="0"/>
                <a:cs typeface="Times New Roman" pitchFamily="18" charset="0"/>
              </a:rPr>
              <a:t> en </a:t>
            </a:r>
            <a:r>
              <a:rPr lang="ro-RO" sz="3600" dirty="0" smtClean="0">
                <a:latin typeface="Times New Roman" pitchFamily="18" charset="0"/>
                <a:cs typeface="Times New Roman" pitchFamily="18" charset="0"/>
              </a:rPr>
              <a:t>1920</a:t>
            </a:r>
            <a:r>
              <a:rPr lang="fr-FR" sz="3600" dirty="0" smtClean="0">
                <a:latin typeface="Times New Roman" pitchFamily="18" charset="0"/>
                <a:cs typeface="Times New Roman" pitchFamily="18" charset="0"/>
              </a:rPr>
              <a:t>, Jeanne d'Arc est devenue une des quatre </a:t>
            </a:r>
            <a:r>
              <a:rPr lang="ro-RO" sz="3600" dirty="0" smtClean="0">
                <a:latin typeface="Times New Roman" pitchFamily="18" charset="0"/>
                <a:cs typeface="Times New Roman" pitchFamily="18" charset="0"/>
              </a:rPr>
              <a:t>saintes patronnes secondaires</a:t>
            </a:r>
            <a:r>
              <a:rPr lang="fr-FR" sz="3600" dirty="0" smtClean="0">
                <a:latin typeface="Times New Roman" pitchFamily="18" charset="0"/>
                <a:cs typeface="Times New Roman" pitchFamily="18" charset="0"/>
              </a:rPr>
              <a:t> de la </a:t>
            </a:r>
            <a:r>
              <a:rPr lang="ro-RO" sz="3600" dirty="0" smtClean="0">
                <a:latin typeface="Times New Roman" pitchFamily="18" charset="0"/>
                <a:cs typeface="Times New Roman" pitchFamily="18" charset="0"/>
              </a:rPr>
              <a:t>France</a:t>
            </a:r>
            <a:r>
              <a:rPr lang="fr-FR" sz="3600" dirty="0" smtClean="0">
                <a:latin typeface="Times New Roman" pitchFamily="18" charset="0"/>
                <a:cs typeface="Times New Roman" pitchFamily="18" charset="0"/>
              </a:rPr>
              <a:t>. Sa </a:t>
            </a:r>
            <a:r>
              <a:rPr lang="ro-RO" sz="3600" dirty="0" smtClean="0">
                <a:latin typeface="Times New Roman" pitchFamily="18" charset="0"/>
                <a:cs typeface="Times New Roman" pitchFamily="18" charset="0"/>
              </a:rPr>
              <a:t>fête nationale</a:t>
            </a:r>
            <a:r>
              <a:rPr lang="fr-FR" sz="3600" dirty="0" smtClean="0">
                <a:latin typeface="Times New Roman" pitchFamily="18" charset="0"/>
                <a:cs typeface="Times New Roman" pitchFamily="18" charset="0"/>
              </a:rPr>
              <a:t> est instituée par la loi en </a:t>
            </a:r>
            <a:r>
              <a:rPr lang="ro-RO" sz="3600" dirty="0" smtClean="0">
                <a:latin typeface="Times New Roman" pitchFamily="18" charset="0"/>
                <a:cs typeface="Times New Roman" pitchFamily="18" charset="0"/>
              </a:rPr>
              <a:t>1920</a:t>
            </a:r>
            <a:r>
              <a:rPr lang="fr-FR" sz="3600" dirty="0" smtClean="0">
                <a:latin typeface="Times New Roman" pitchFamily="18" charset="0"/>
                <a:cs typeface="Times New Roman" pitchFamily="18" charset="0"/>
              </a:rPr>
              <a:t> et fixée au 2</a:t>
            </a:r>
            <a:r>
              <a:rPr lang="fr-FR" sz="3600" baseline="30000" dirty="0" smtClean="0">
                <a:latin typeface="Times New Roman" pitchFamily="18" charset="0"/>
                <a:cs typeface="Times New Roman" pitchFamily="18" charset="0"/>
              </a:rPr>
              <a:t>e</a:t>
            </a:r>
            <a:r>
              <a:rPr lang="fr-FR" sz="3600" dirty="0" smtClean="0">
                <a:latin typeface="Times New Roman" pitchFamily="18" charset="0"/>
                <a:cs typeface="Times New Roman" pitchFamily="18" charset="0"/>
              </a:rPr>
              <a:t> dimanche de mai</a:t>
            </a:r>
            <a:r>
              <a:rPr lang="ro-RO" sz="3600" dirty="0" smtClean="0">
                <a:latin typeface="Times New Roman" pitchFamily="18" charset="0"/>
                <a:cs typeface="Times New Roman" pitchFamily="18" charset="0"/>
              </a:rPr>
              <a:t>.</a:t>
            </a:r>
            <a:endParaRPr lang="fr-FR" sz="3600" dirty="0" smtClean="0">
              <a:latin typeface="Times New Roman" pitchFamily="18" charset="0"/>
              <a:cs typeface="Times New Roman" pitchFamily="18" charset="0"/>
            </a:endParaRPr>
          </a:p>
          <a:p>
            <a:pPr>
              <a:buNone/>
            </a:pPr>
            <a:r>
              <a:rPr lang="ro-RO" sz="36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Elle est dans de nombreux pays une </a:t>
            </a:r>
            <a:r>
              <a:rPr lang="ro-RO" sz="3600" dirty="0" smtClean="0">
                <a:latin typeface="Times New Roman" pitchFamily="18" charset="0"/>
                <a:cs typeface="Times New Roman" pitchFamily="18" charset="0"/>
              </a:rPr>
              <a:t>personnalité mythique</a:t>
            </a:r>
            <a:r>
              <a:rPr lang="fr-FR" sz="3600" dirty="0" smtClean="0">
                <a:latin typeface="Times New Roman" pitchFamily="18" charset="0"/>
                <a:cs typeface="Times New Roman" pitchFamily="18" charset="0"/>
              </a:rPr>
              <a:t> qui a inspiré une multitude d’œuvres littéraires, historiques, musicales, dramatiques et cinématographiques.</a:t>
            </a:r>
          </a:p>
          <a:p>
            <a:pPr>
              <a:buNone/>
            </a:pPr>
            <a:endParaRPr lang="ro-RO" dirty="0"/>
          </a:p>
        </p:txBody>
      </p:sp>
    </p:spTree>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ro-RO" dirty="0" smtClean="0">
                <a:latin typeface="Monotype Corsiva" pitchFamily="66" charset="0"/>
              </a:rPr>
              <a:t>Jeanne d’Arc</a:t>
            </a:r>
            <a:endParaRPr lang="ro-RO" dirty="0">
              <a:latin typeface="Monotype Corsiva" pitchFamily="66" charset="0"/>
            </a:endParaRPr>
          </a:p>
        </p:txBody>
      </p:sp>
      <p:pic>
        <p:nvPicPr>
          <p:cNvPr id="4" name="Content Placeholder 3" descr="Stilke_Hermann_Anton_-_Joan_of_Arcs_.jpg"/>
          <p:cNvPicPr>
            <a:picLocks noGrp="1" noChangeAspect="1"/>
          </p:cNvPicPr>
          <p:nvPr>
            <p:ph idx="1"/>
          </p:nvPr>
        </p:nvPicPr>
        <p:blipFill>
          <a:blip r:embed="rId2" cstate="print"/>
          <a:stretch>
            <a:fillRect/>
          </a:stretch>
        </p:blipFill>
        <p:spPr>
          <a:xfrm>
            <a:off x="2743200" y="1447800"/>
            <a:ext cx="3657600" cy="5029200"/>
          </a:xfrm>
        </p:spPr>
      </p:pic>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886200"/>
          </a:xfrm>
        </p:spPr>
        <p:txBody>
          <a:bodyPr>
            <a:noAutofit/>
          </a:bodyPr>
          <a:lstStyle/>
          <a:p>
            <a:pPr algn="just"/>
            <a:r>
              <a:rPr lang="ro-RO" sz="3600" dirty="0" smtClean="0"/>
              <a:t> </a:t>
            </a:r>
            <a:br>
              <a:rPr lang="ro-RO" sz="3600" dirty="0" smtClean="0"/>
            </a:br>
            <a:r>
              <a:rPr lang="ro-RO" sz="3600" dirty="0" smtClean="0"/>
              <a:t/>
            </a:r>
            <a:br>
              <a:rPr lang="ro-RO" sz="3600" dirty="0" smtClean="0"/>
            </a:br>
            <a:r>
              <a:rPr lang="ro-RO" sz="3600" dirty="0" smtClean="0"/>
              <a:t/>
            </a:r>
            <a:br>
              <a:rPr lang="ro-RO" sz="3600" dirty="0" smtClean="0"/>
            </a:br>
            <a:r>
              <a:rPr lang="ro-RO" sz="2800" dirty="0" smtClean="0">
                <a:latin typeface="Times New Roman" pitchFamily="18" charset="0"/>
                <a:cs typeface="Times New Roman" pitchFamily="18" charset="0"/>
              </a:rPr>
              <a:t>La </a:t>
            </a:r>
            <a:r>
              <a:rPr lang="ro-RO" sz="2800" i="1" dirty="0" smtClean="0">
                <a:latin typeface="Times New Roman" pitchFamily="18" charset="0"/>
                <a:cs typeface="Times New Roman" pitchFamily="18" charset="0"/>
              </a:rPr>
              <a:t>Cathédrale Notre-Dame </a:t>
            </a:r>
            <a:r>
              <a:rPr lang="fr-FR" sz="2800" dirty="0" smtClean="0">
                <a:latin typeface="Times New Roman" pitchFamily="18" charset="0"/>
                <a:cs typeface="Times New Roman" pitchFamily="18" charset="0"/>
              </a:rPr>
              <a:t>est le</a:t>
            </a:r>
            <a:r>
              <a:rPr lang="ro-RO"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monument le plus prestigieux de la ville de </a:t>
            </a:r>
            <a:r>
              <a:rPr lang="ro-RO" sz="2800" dirty="0" smtClean="0">
                <a:latin typeface="Times New Roman" pitchFamily="18" charset="0"/>
                <a:cs typeface="Times New Roman" pitchFamily="18" charset="0"/>
              </a:rPr>
              <a:t>Rouen</a:t>
            </a:r>
            <a:r>
              <a:rPr lang="fr-FR" sz="2800" dirty="0" smtClean="0">
                <a:latin typeface="Times New Roman" pitchFamily="18" charset="0"/>
                <a:cs typeface="Times New Roman" pitchFamily="18" charset="0"/>
              </a:rPr>
              <a:t>. C'est une construction d’</a:t>
            </a:r>
            <a:r>
              <a:rPr lang="ro-RO" sz="2800" dirty="0" smtClean="0">
                <a:latin typeface="Times New Roman" pitchFamily="18" charset="0"/>
                <a:cs typeface="Times New Roman" pitchFamily="18" charset="0"/>
              </a:rPr>
              <a:t>architecture gothique</a:t>
            </a:r>
            <a:r>
              <a:rPr lang="fr-FR" sz="2800" dirty="0" smtClean="0">
                <a:latin typeface="Times New Roman" pitchFamily="18" charset="0"/>
                <a:cs typeface="Times New Roman" pitchFamily="18" charset="0"/>
              </a:rPr>
              <a:t> dont les premières pierres remontent au haut </a:t>
            </a:r>
            <a:r>
              <a:rPr lang="ro-RO" sz="2800" dirty="0" smtClean="0">
                <a:latin typeface="Times New Roman" pitchFamily="18" charset="0"/>
                <a:cs typeface="Times New Roman" pitchFamily="18" charset="0"/>
              </a:rPr>
              <a:t>Moyen Âge</a:t>
            </a:r>
            <a:r>
              <a:rPr lang="fr-FR" sz="2800" dirty="0" smtClean="0">
                <a:latin typeface="Times New Roman" pitchFamily="18" charset="0"/>
                <a:cs typeface="Times New Roman" pitchFamily="18" charset="0"/>
              </a:rPr>
              <a:t>. Elle a la particularité, rare en France, de conserver son </a:t>
            </a:r>
            <a:r>
              <a:rPr lang="ro-RO" sz="2800" dirty="0" smtClean="0">
                <a:latin typeface="Times New Roman" pitchFamily="18" charset="0"/>
                <a:cs typeface="Times New Roman" pitchFamily="18" charset="0"/>
              </a:rPr>
              <a:t>palais archiépiscopal</a:t>
            </a:r>
            <a:r>
              <a:rPr lang="fr-FR" sz="2800" dirty="0" smtClean="0">
                <a:latin typeface="Times New Roman" pitchFamily="18" charset="0"/>
                <a:cs typeface="Times New Roman" pitchFamily="18" charset="0"/>
              </a:rPr>
              <a:t> et les constructions annexes environnantes datant de la même époque.</a:t>
            </a:r>
            <a:r>
              <a:rPr lang="ro-RO"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Considérée comme « la plus humaine des cathédrales » par le manque de symétrie de sa façade occidentale, elle est mondialement connue, notamment à travers les 30 tableaux de la </a:t>
            </a:r>
            <a:r>
              <a:rPr lang="ro-RO" sz="2800" dirty="0" smtClean="0">
                <a:latin typeface="Times New Roman" pitchFamily="18" charset="0"/>
                <a:cs typeface="Times New Roman" pitchFamily="18" charset="0"/>
              </a:rPr>
              <a:t>série des Cathédrales de Rouen</a:t>
            </a:r>
            <a:r>
              <a:rPr lang="fr-FR" sz="2800" dirty="0" smtClean="0">
                <a:latin typeface="Times New Roman" pitchFamily="18" charset="0"/>
                <a:cs typeface="Times New Roman" pitchFamily="18" charset="0"/>
              </a:rPr>
              <a:t>, peints par </a:t>
            </a:r>
            <a:r>
              <a:rPr lang="ro-RO" sz="2800" dirty="0" smtClean="0">
                <a:latin typeface="Times New Roman" pitchFamily="18" charset="0"/>
                <a:cs typeface="Times New Roman" pitchFamily="18" charset="0"/>
              </a:rPr>
              <a:t>Claude Monet</a:t>
            </a:r>
            <a:r>
              <a:rPr lang="fr-FR" sz="2800" dirty="0" smtClean="0">
                <a:latin typeface="Times New Roman" pitchFamily="18" charset="0"/>
                <a:cs typeface="Times New Roman" pitchFamily="18" charset="0"/>
              </a:rPr>
              <a:t>.</a:t>
            </a:r>
            <a:endParaRPr lang="ro-RO"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5715000"/>
            <a:ext cx="8229600" cy="411163"/>
          </a:xfrm>
        </p:spPr>
        <p:txBody>
          <a:bodyPr>
            <a:normAutofit fontScale="77500" lnSpcReduction="20000"/>
          </a:bodyPr>
          <a:lstStyle/>
          <a:p>
            <a:pPr>
              <a:buNone/>
            </a:pPr>
            <a:endParaRPr lang="ro-RO" dirty="0"/>
          </a:p>
        </p:txBody>
      </p:sp>
    </p:spTree>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latin typeface="Monotype Corsiva" pitchFamily="66" charset="0"/>
                <a:cs typeface="Times New Roman" pitchFamily="18" charset="0"/>
              </a:rPr>
              <a:t>La cathédrale Notre-Dame de Rouen</a:t>
            </a:r>
            <a:endParaRPr lang="ro-RO" dirty="0">
              <a:latin typeface="Monotype Corsiva" pitchFamily="66" charset="0"/>
            </a:endParaRPr>
          </a:p>
        </p:txBody>
      </p:sp>
      <p:pic>
        <p:nvPicPr>
          <p:cNvPr id="4" name="Content Placeholder 3" descr="notre-dame.jpg"/>
          <p:cNvPicPr>
            <a:picLocks noGrp="1" noChangeAspect="1"/>
          </p:cNvPicPr>
          <p:nvPr>
            <p:ph idx="1"/>
          </p:nvPr>
        </p:nvPicPr>
        <p:blipFill>
          <a:blip r:embed="rId2" cstate="print"/>
          <a:stretch>
            <a:fillRect/>
          </a:stretch>
        </p:blipFill>
        <p:spPr>
          <a:xfrm>
            <a:off x="1066800" y="1752600"/>
            <a:ext cx="7010400" cy="4419600"/>
          </a:xfrm>
        </p:spPr>
      </p:pic>
    </p:spTree>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Monotype Corsiva" pitchFamily="66" charset="0"/>
              </a:rPr>
              <a:t>Caen</a:t>
            </a:r>
            <a:endParaRPr lang="ro-RO" dirty="0">
              <a:latin typeface="Monotype Corsiva" pitchFamily="66" charset="0"/>
            </a:endParaRPr>
          </a:p>
        </p:txBody>
      </p:sp>
      <p:sp>
        <p:nvSpPr>
          <p:cNvPr id="3" name="Content Placeholder 2"/>
          <p:cNvSpPr>
            <a:spLocks noGrp="1"/>
          </p:cNvSpPr>
          <p:nvPr>
            <p:ph idx="1"/>
          </p:nvPr>
        </p:nvSpPr>
        <p:spPr/>
        <p:txBody>
          <a:bodyPr>
            <a:normAutofit fontScale="92500"/>
          </a:bodyPr>
          <a:lstStyle/>
          <a:p>
            <a:pPr algn="just">
              <a:buNone/>
            </a:pPr>
            <a:r>
              <a:rPr lang="ro-RO" dirty="0" smtClean="0"/>
              <a:t>	</a:t>
            </a:r>
            <a:r>
              <a:rPr lang="fr-FR" sz="3000" dirty="0" smtClean="0">
                <a:latin typeface="Times New Roman" pitchFamily="18" charset="0"/>
                <a:cs typeface="Times New Roman" pitchFamily="18" charset="0"/>
              </a:rPr>
              <a:t>Située à quelques kilomètres du littoral, des </a:t>
            </a:r>
            <a:r>
              <a:rPr lang="ro-RO" sz="3000" dirty="0" smtClean="0">
                <a:latin typeface="Times New Roman" pitchFamily="18" charset="0"/>
                <a:cs typeface="Times New Roman" pitchFamily="18" charset="0"/>
              </a:rPr>
              <a:t>plages du Débarquement</a:t>
            </a:r>
            <a:r>
              <a:rPr lang="fr-FR"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e</a:t>
            </a:r>
            <a:r>
              <a:rPr lang="fr-FR" sz="3000" dirty="0" err="1" smtClean="0">
                <a:latin typeface="Times New Roman" pitchFamily="18" charset="0"/>
                <a:cs typeface="Times New Roman" pitchFamily="18" charset="0"/>
              </a:rPr>
              <a:t>lle</a:t>
            </a:r>
            <a:r>
              <a:rPr lang="fr-FR" sz="3000" dirty="0" smtClean="0">
                <a:latin typeface="Times New Roman" pitchFamily="18" charset="0"/>
                <a:cs typeface="Times New Roman" pitchFamily="18" charset="0"/>
              </a:rPr>
              <a:t> est nommée la « </a:t>
            </a:r>
            <a:r>
              <a:rPr lang="ro-RO" sz="3000" dirty="0" smtClean="0">
                <a:latin typeface="Times New Roman" pitchFamily="18" charset="0"/>
                <a:cs typeface="Times New Roman" pitchFamily="18" charset="0"/>
              </a:rPr>
              <a:t>Ville aux cent clochers</a:t>
            </a:r>
            <a:r>
              <a:rPr lang="fr-FR"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 </a:t>
            </a:r>
            <a:r>
              <a:rPr lang="fr-FR" sz="3000" dirty="0" smtClean="0">
                <a:latin typeface="Times New Roman" pitchFamily="18" charset="0"/>
                <a:cs typeface="Times New Roman" pitchFamily="18" charset="0"/>
              </a:rPr>
              <a:t>Cité de </a:t>
            </a:r>
            <a:r>
              <a:rPr lang="ro-RO" sz="3000" dirty="0" smtClean="0">
                <a:latin typeface="Times New Roman" pitchFamily="18" charset="0"/>
                <a:cs typeface="Times New Roman" pitchFamily="18" charset="0"/>
              </a:rPr>
              <a:t>Guillaume le Conquérant</a:t>
            </a:r>
            <a:r>
              <a:rPr lang="fr-FR" sz="3000" dirty="0" smtClean="0">
                <a:latin typeface="Times New Roman" pitchFamily="18" charset="0"/>
                <a:cs typeface="Times New Roman" pitchFamily="18" charset="0"/>
              </a:rPr>
              <a:t> et capitale du duché de Normandie avec </a:t>
            </a:r>
            <a:r>
              <a:rPr lang="ro-RO" sz="3000" dirty="0" smtClean="0">
                <a:latin typeface="Times New Roman" pitchFamily="18" charset="0"/>
                <a:cs typeface="Times New Roman" pitchFamily="18" charset="0"/>
              </a:rPr>
              <a:t>Rouen</a:t>
            </a:r>
            <a:r>
              <a:rPr lang="fr-FR" sz="3000" dirty="0" smtClean="0">
                <a:latin typeface="Times New Roman" pitchFamily="18" charset="0"/>
                <a:cs typeface="Times New Roman" pitchFamily="18" charset="0"/>
              </a:rPr>
              <a:t>, la ville a hérité d’un très riche patrimoine architectural, qu’elle a su préserver au cours des siècles jusqu’à la </a:t>
            </a:r>
            <a:r>
              <a:rPr lang="ro-RO" sz="3000" dirty="0" smtClean="0">
                <a:latin typeface="Times New Roman" pitchFamily="18" charset="0"/>
                <a:cs typeface="Times New Roman" pitchFamily="18" charset="0"/>
              </a:rPr>
              <a:t>Seconde Guerre mondiale</a:t>
            </a:r>
            <a:r>
              <a:rPr lang="fr-FR" sz="3000" dirty="0" smtClean="0">
                <a:latin typeface="Times New Roman" pitchFamily="18" charset="0"/>
                <a:cs typeface="Times New Roman" pitchFamily="18" charset="0"/>
              </a:rPr>
              <a:t>, où elle fut d’ailleurs une place-clef de la </a:t>
            </a:r>
            <a:r>
              <a:rPr lang="ro-RO" sz="3000" dirty="0" smtClean="0">
                <a:latin typeface="Times New Roman" pitchFamily="18" charset="0"/>
                <a:cs typeface="Times New Roman" pitchFamily="18" charset="0"/>
              </a:rPr>
              <a:t>bataille de Normandie</a:t>
            </a:r>
            <a:r>
              <a:rPr lang="fr-FR" sz="3000" dirty="0" smtClean="0">
                <a:latin typeface="Times New Roman" pitchFamily="18" charset="0"/>
                <a:cs typeface="Times New Roman" pitchFamily="18" charset="0"/>
              </a:rPr>
              <a:t>.</a:t>
            </a:r>
            <a:r>
              <a:rPr lang="ro-RO" sz="3000" dirty="0" smtClean="0">
                <a:latin typeface="Times New Roman" pitchFamily="18" charset="0"/>
                <a:cs typeface="Times New Roman" pitchFamily="18" charset="0"/>
              </a:rPr>
              <a:t> </a:t>
            </a:r>
            <a:r>
              <a:rPr lang="fr-FR" sz="3000" dirty="0" smtClean="0">
                <a:latin typeface="Times New Roman" pitchFamily="18" charset="0"/>
                <a:cs typeface="Times New Roman" pitchFamily="18" charset="0"/>
              </a:rPr>
              <a:t>Caen est souvent considérée comme la capitale culturelle et intellectuelle de la Normandie.</a:t>
            </a:r>
            <a:endParaRPr lang="ro-RO" sz="3000" dirty="0">
              <a:latin typeface="Times New Roman" pitchFamily="18" charset="0"/>
              <a:cs typeface="Times New Roman" pitchFamily="18" charset="0"/>
            </a:endParaRPr>
          </a:p>
        </p:txBody>
      </p:sp>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r>
              <a:rPr lang="fr-FR" dirty="0" smtClean="0">
                <a:latin typeface="Monotype Corsiva" pitchFamily="66" charset="0"/>
              </a:rPr>
              <a:t>Le Mémorial de Caen</a:t>
            </a:r>
            <a:endParaRPr lang="ro-RO" dirty="0">
              <a:latin typeface="Monotype Corsiva" pitchFamily="66" charset="0"/>
            </a:endParaRPr>
          </a:p>
        </p:txBody>
      </p:sp>
      <p:sp>
        <p:nvSpPr>
          <p:cNvPr id="3" name="Content Placeholder 2"/>
          <p:cNvSpPr>
            <a:spLocks noGrp="1"/>
          </p:cNvSpPr>
          <p:nvPr>
            <p:ph idx="1"/>
          </p:nvPr>
        </p:nvSpPr>
        <p:spPr>
          <a:xfrm>
            <a:off x="76200" y="1066800"/>
            <a:ext cx="8991600" cy="5059363"/>
          </a:xfrm>
        </p:spPr>
        <p:txBody>
          <a:bodyPr/>
          <a:lstStyle/>
          <a:p>
            <a:pPr>
              <a:buNone/>
            </a:pP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rPr>
              <a:t>(musée</a:t>
            </a:r>
            <a:r>
              <a:rPr lang="fr-FR" sz="2000" dirty="0" smtClean="0">
                <a:latin typeface="Times New Roman" pitchFamily="18" charset="0"/>
                <a:cs typeface="Times New Roman" pitchFamily="18" charset="0"/>
              </a:rPr>
              <a:t> consacré à l’histoire du </a:t>
            </a:r>
            <a:r>
              <a:rPr lang="ro-RO" sz="2000" dirty="0" smtClean="0">
                <a:latin typeface="Times New Roman" pitchFamily="18" charset="0"/>
                <a:cs typeface="Times New Roman" pitchFamily="18" charset="0"/>
              </a:rPr>
              <a:t>XX</a:t>
            </a:r>
            <a:r>
              <a:rPr lang="ro-RO" sz="2000" baseline="30000" dirty="0" smtClean="0">
                <a:latin typeface="Times New Roman" pitchFamily="18" charset="0"/>
                <a:cs typeface="Times New Roman" pitchFamily="18" charset="0"/>
              </a:rPr>
              <a:t>e</a:t>
            </a:r>
            <a:r>
              <a:rPr lang="ro-RO" sz="2000" dirty="0" smtClean="0">
                <a:latin typeface="Times New Roman" pitchFamily="18" charset="0"/>
                <a:cs typeface="Times New Roman" pitchFamily="18" charset="0"/>
              </a:rPr>
              <a:t> siecle </a:t>
            </a:r>
            <a:r>
              <a:rPr lang="fr-FR" sz="2000" dirty="0" smtClean="0">
                <a:latin typeface="Times New Roman" pitchFamily="18" charset="0"/>
                <a:cs typeface="Times New Roman" pitchFamily="18" charset="0"/>
              </a:rPr>
              <a:t>dont la thématique est tournée vers la</a:t>
            </a:r>
            <a:r>
              <a:rPr lang="ro-RO" sz="2000" dirty="0" smtClean="0">
                <a:latin typeface="Times New Roman" pitchFamily="18" charset="0"/>
                <a:cs typeface="Times New Roman" pitchFamily="18" charset="0"/>
              </a:rPr>
              <a:t> paix)</a:t>
            </a:r>
          </a:p>
          <a:p>
            <a:pPr>
              <a:buNone/>
            </a:pPr>
            <a:endParaRPr lang="ro-RO" dirty="0"/>
          </a:p>
        </p:txBody>
      </p:sp>
      <p:pic>
        <p:nvPicPr>
          <p:cNvPr id="4" name="Picture 3" descr="memorial-de-caen.jpg"/>
          <p:cNvPicPr>
            <a:picLocks noChangeAspect="1"/>
          </p:cNvPicPr>
          <p:nvPr/>
        </p:nvPicPr>
        <p:blipFill>
          <a:blip r:embed="rId2" cstate="print"/>
          <a:stretch>
            <a:fillRect/>
          </a:stretch>
        </p:blipFill>
        <p:spPr>
          <a:xfrm>
            <a:off x="228600" y="2514600"/>
            <a:ext cx="4343400" cy="3124200"/>
          </a:xfrm>
          <a:prstGeom prst="rect">
            <a:avLst/>
          </a:prstGeom>
        </p:spPr>
      </p:pic>
      <p:pic>
        <p:nvPicPr>
          <p:cNvPr id="5" name="Picture 4" descr="Memorial-de-Caen-Caen.jpg"/>
          <p:cNvPicPr>
            <a:picLocks noChangeAspect="1"/>
          </p:cNvPicPr>
          <p:nvPr/>
        </p:nvPicPr>
        <p:blipFill>
          <a:blip r:embed="rId3" cstate="print"/>
          <a:stretch>
            <a:fillRect/>
          </a:stretch>
        </p:blipFill>
        <p:spPr>
          <a:xfrm>
            <a:off x="4724400" y="2514600"/>
            <a:ext cx="4114800" cy="3124200"/>
          </a:xfrm>
          <a:prstGeom prst="rect">
            <a:avLst/>
          </a:prstGeom>
        </p:spPr>
      </p:pic>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fr-FR" i="1" dirty="0" smtClean="0">
                <a:latin typeface="Monotype Corsiva" pitchFamily="66" charset="0"/>
              </a:rPr>
              <a:t>Guy</a:t>
            </a:r>
            <a:r>
              <a:rPr lang="fr-FR" dirty="0" smtClean="0">
                <a:latin typeface="Monotype Corsiva" pitchFamily="66" charset="0"/>
              </a:rPr>
              <a:t> de Maupassant</a:t>
            </a:r>
            <a:endParaRPr lang="ro-RO" dirty="0">
              <a:latin typeface="Monotype Corsiva" pitchFamily="66" charset="0"/>
            </a:endParaRPr>
          </a:p>
        </p:txBody>
      </p:sp>
      <p:sp>
        <p:nvSpPr>
          <p:cNvPr id="3" name="Content Placeholder 2"/>
          <p:cNvSpPr>
            <a:spLocks noGrp="1"/>
          </p:cNvSpPr>
          <p:nvPr>
            <p:ph idx="1"/>
          </p:nvPr>
        </p:nvSpPr>
        <p:spPr>
          <a:xfrm>
            <a:off x="457200" y="1143000"/>
            <a:ext cx="8229600" cy="5334000"/>
          </a:xfrm>
        </p:spPr>
        <p:txBody>
          <a:bodyPr>
            <a:normAutofit fontScale="47500" lnSpcReduction="20000"/>
          </a:bodyPr>
          <a:lstStyle/>
          <a:p>
            <a:pPr>
              <a:buNone/>
            </a:pPr>
            <a:r>
              <a:rPr lang="ro-RO" dirty="0" smtClean="0"/>
              <a:t>	</a:t>
            </a:r>
          </a:p>
          <a:p>
            <a:pPr algn="just">
              <a:buNone/>
            </a:pPr>
            <a:r>
              <a:rPr lang="ro-RO" sz="4400" dirty="0" smtClean="0">
                <a:latin typeface="Times New Roman" pitchFamily="18" charset="0"/>
                <a:cs typeface="Times New Roman" pitchFamily="18" charset="0"/>
              </a:rPr>
              <a:t>	Écrivain</a:t>
            </a:r>
            <a:r>
              <a:rPr lang="fr-FR"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français, </a:t>
            </a:r>
            <a:r>
              <a:rPr lang="fr-FR" sz="4400" dirty="0" smtClean="0">
                <a:latin typeface="Times New Roman" pitchFamily="18" charset="0"/>
                <a:cs typeface="Times New Roman" pitchFamily="18" charset="0"/>
              </a:rPr>
              <a:t>né le </a:t>
            </a:r>
            <a:r>
              <a:rPr lang="ro-RO" sz="4400" dirty="0" smtClean="0">
                <a:latin typeface="Times New Roman" pitchFamily="18" charset="0"/>
                <a:cs typeface="Times New Roman" pitchFamily="18" charset="0"/>
              </a:rPr>
              <a:t>5 août 1850</a:t>
            </a:r>
            <a:r>
              <a:rPr lang="fr-FR" sz="4400" dirty="0" smtClean="0">
                <a:latin typeface="Times New Roman" pitchFamily="18" charset="0"/>
                <a:cs typeface="Times New Roman" pitchFamily="18" charset="0"/>
              </a:rPr>
              <a:t> au </a:t>
            </a:r>
            <a:r>
              <a:rPr lang="ro-RO" sz="4400" dirty="0" smtClean="0">
                <a:latin typeface="Times New Roman" pitchFamily="18" charset="0"/>
                <a:cs typeface="Times New Roman" pitchFamily="18" charset="0"/>
              </a:rPr>
              <a:t>château de Miromesnil</a:t>
            </a:r>
            <a:r>
              <a:rPr lang="fr-FR" sz="4400" dirty="0" smtClean="0">
                <a:latin typeface="Times New Roman" pitchFamily="18" charset="0"/>
                <a:cs typeface="Times New Roman" pitchFamily="18" charset="0"/>
              </a:rPr>
              <a:t> à </a:t>
            </a:r>
            <a:r>
              <a:rPr lang="ro-RO" sz="4400" dirty="0" smtClean="0">
                <a:latin typeface="Times New Roman" pitchFamily="18" charset="0"/>
                <a:cs typeface="Times New Roman" pitchFamily="18" charset="0"/>
              </a:rPr>
              <a:t>Tourville-sur-Arques</a:t>
            </a:r>
            <a:r>
              <a:rPr lang="fr-FR"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Seine-Inférieure</a:t>
            </a:r>
            <a:r>
              <a:rPr lang="fr-FR" sz="4400" dirty="0" smtClean="0">
                <a:latin typeface="Times New Roman" pitchFamily="18" charset="0"/>
                <a:cs typeface="Times New Roman" pitchFamily="18" charset="0"/>
              </a:rPr>
              <a:t>) et mort le </a:t>
            </a:r>
            <a:r>
              <a:rPr lang="ro-RO" sz="4400" dirty="0" smtClean="0">
                <a:latin typeface="Times New Roman" pitchFamily="18" charset="0"/>
                <a:cs typeface="Times New Roman" pitchFamily="18" charset="0"/>
              </a:rPr>
              <a:t>6</a:t>
            </a:r>
            <a:r>
              <a:rPr lang="fr-FR"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juillet</a:t>
            </a:r>
            <a:r>
              <a:rPr lang="fr-FR"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1893</a:t>
            </a:r>
            <a:r>
              <a:rPr lang="fr-FR" sz="4400" dirty="0" smtClean="0">
                <a:latin typeface="Times New Roman" pitchFamily="18" charset="0"/>
                <a:cs typeface="Times New Roman" pitchFamily="18" charset="0"/>
              </a:rPr>
              <a:t> à </a:t>
            </a:r>
            <a:r>
              <a:rPr lang="ro-RO" sz="4400" dirty="0" smtClean="0">
                <a:latin typeface="Times New Roman" pitchFamily="18" charset="0"/>
                <a:cs typeface="Times New Roman" pitchFamily="18" charset="0"/>
              </a:rPr>
              <a:t>Paris</a:t>
            </a:r>
            <a:r>
              <a:rPr lang="fr-FR" sz="4400" dirty="0" smtClean="0">
                <a:latin typeface="Times New Roman" pitchFamily="18" charset="0"/>
                <a:cs typeface="Times New Roman" pitchFamily="18" charset="0"/>
              </a:rPr>
              <a:t>.</a:t>
            </a:r>
          </a:p>
          <a:p>
            <a:pPr algn="just">
              <a:buNone/>
            </a:pPr>
            <a:r>
              <a:rPr lang="ro-RO" sz="4400" dirty="0" smtClean="0">
                <a:latin typeface="Times New Roman" pitchFamily="18" charset="0"/>
                <a:cs typeface="Times New Roman" pitchFamily="18" charset="0"/>
              </a:rPr>
              <a:t>	</a:t>
            </a:r>
            <a:r>
              <a:rPr lang="fr-FR" sz="4400" dirty="0" smtClean="0">
                <a:latin typeface="Times New Roman" pitchFamily="18" charset="0"/>
                <a:cs typeface="Times New Roman" pitchFamily="18" charset="0"/>
              </a:rPr>
              <a:t>Lié à </a:t>
            </a:r>
            <a:r>
              <a:rPr lang="ro-RO" sz="4400" dirty="0" smtClean="0">
                <a:latin typeface="Times New Roman" pitchFamily="18" charset="0"/>
                <a:cs typeface="Times New Roman" pitchFamily="18" charset="0"/>
              </a:rPr>
              <a:t>Gustave Falubert</a:t>
            </a:r>
            <a:r>
              <a:rPr lang="fr-FR" sz="4400" dirty="0" smtClean="0">
                <a:latin typeface="Times New Roman" pitchFamily="18" charset="0"/>
                <a:cs typeface="Times New Roman" pitchFamily="18" charset="0"/>
              </a:rPr>
              <a:t> et à </a:t>
            </a:r>
            <a:r>
              <a:rPr lang="ro-RO" sz="4400" dirty="0" smtClean="0">
                <a:latin typeface="Times New Roman" pitchFamily="18" charset="0"/>
                <a:cs typeface="Times New Roman" pitchFamily="18" charset="0"/>
              </a:rPr>
              <a:t>Émile Zola</a:t>
            </a:r>
            <a:r>
              <a:rPr lang="fr-FR" sz="4400" dirty="0" smtClean="0">
                <a:latin typeface="Times New Roman" pitchFamily="18" charset="0"/>
                <a:cs typeface="Times New Roman" pitchFamily="18" charset="0"/>
              </a:rPr>
              <a:t>, Guy de Maupassant a marqué la </a:t>
            </a:r>
            <a:r>
              <a:rPr lang="ro-RO" sz="4400" dirty="0" smtClean="0">
                <a:latin typeface="Times New Roman" pitchFamily="18" charset="0"/>
                <a:cs typeface="Times New Roman" pitchFamily="18" charset="0"/>
              </a:rPr>
              <a:t>littérature</a:t>
            </a:r>
            <a:r>
              <a:rPr lang="fr-FR"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française</a:t>
            </a:r>
            <a:r>
              <a:rPr lang="fr-FR" sz="4400" dirty="0" smtClean="0">
                <a:latin typeface="Times New Roman" pitchFamily="18" charset="0"/>
                <a:cs typeface="Times New Roman" pitchFamily="18" charset="0"/>
              </a:rPr>
              <a:t> par ses six </a:t>
            </a:r>
            <a:r>
              <a:rPr lang="ro-RO" sz="4400" dirty="0" smtClean="0">
                <a:latin typeface="Times New Roman" pitchFamily="18" charset="0"/>
                <a:cs typeface="Times New Roman" pitchFamily="18" charset="0"/>
              </a:rPr>
              <a:t>romans</a:t>
            </a:r>
            <a:r>
              <a:rPr lang="fr-FR" sz="4400" dirty="0" smtClean="0">
                <a:latin typeface="Times New Roman" pitchFamily="18" charset="0"/>
                <a:cs typeface="Times New Roman" pitchFamily="18" charset="0"/>
              </a:rPr>
              <a:t>, dont </a:t>
            </a:r>
            <a:r>
              <a:rPr lang="ro-RO" sz="4400" i="1" dirty="0" smtClean="0">
                <a:latin typeface="Times New Roman" pitchFamily="18" charset="0"/>
                <a:cs typeface="Times New Roman" pitchFamily="18" charset="0"/>
              </a:rPr>
              <a:t>Une vie, Bel-Ami, Pierre et Jean,</a:t>
            </a:r>
            <a:r>
              <a:rPr lang="fr-FR" sz="4400" dirty="0" smtClean="0">
                <a:latin typeface="Times New Roman" pitchFamily="18" charset="0"/>
                <a:cs typeface="Times New Roman" pitchFamily="18" charset="0"/>
              </a:rPr>
              <a:t> et surtout par ses </a:t>
            </a:r>
            <a:r>
              <a:rPr lang="ro-RO" sz="4400" dirty="0" smtClean="0">
                <a:latin typeface="Times New Roman" pitchFamily="18" charset="0"/>
                <a:cs typeface="Times New Roman" pitchFamily="18" charset="0"/>
              </a:rPr>
              <a:t>nouvelles </a:t>
            </a:r>
            <a:r>
              <a:rPr lang="fr-FR" sz="4400" dirty="0" smtClean="0">
                <a:latin typeface="Times New Roman" pitchFamily="18" charset="0"/>
                <a:cs typeface="Times New Roman" pitchFamily="18" charset="0"/>
              </a:rPr>
              <a:t>comme </a:t>
            </a:r>
            <a:r>
              <a:rPr lang="ro-RO" sz="4400" i="1" dirty="0" smtClean="0">
                <a:latin typeface="Times New Roman" pitchFamily="18" charset="0"/>
                <a:cs typeface="Times New Roman" pitchFamily="18" charset="0"/>
              </a:rPr>
              <a:t>Boule de Suif</a:t>
            </a:r>
            <a:r>
              <a:rPr lang="fr-FR" sz="4400" dirty="0" smtClean="0">
                <a:latin typeface="Times New Roman" pitchFamily="18" charset="0"/>
                <a:cs typeface="Times New Roman" pitchFamily="18" charset="0"/>
              </a:rPr>
              <a:t>, les </a:t>
            </a:r>
            <a:r>
              <a:rPr lang="ro-RO" sz="4400" dirty="0" smtClean="0">
                <a:latin typeface="Times New Roman" pitchFamily="18" charset="0"/>
                <a:cs typeface="Times New Roman" pitchFamily="18" charset="0"/>
              </a:rPr>
              <a:t> </a:t>
            </a:r>
            <a:r>
              <a:rPr lang="ro-RO" sz="4400" i="1" dirty="0" smtClean="0">
                <a:latin typeface="Times New Roman" pitchFamily="18" charset="0"/>
                <a:cs typeface="Times New Roman" pitchFamily="18" charset="0"/>
              </a:rPr>
              <a:t>Contes de la bécasse </a:t>
            </a:r>
            <a:r>
              <a:rPr lang="fr-FR" sz="4400" dirty="0" smtClean="0">
                <a:latin typeface="Times New Roman" pitchFamily="18" charset="0"/>
                <a:cs typeface="Times New Roman" pitchFamily="18" charset="0"/>
              </a:rPr>
              <a:t>ou </a:t>
            </a:r>
            <a:r>
              <a:rPr lang="ro-RO" sz="4400" i="1" dirty="0" smtClean="0">
                <a:latin typeface="Times New Roman" pitchFamily="18" charset="0"/>
                <a:cs typeface="Times New Roman" pitchFamily="18" charset="0"/>
              </a:rPr>
              <a:t>Le Horla</a:t>
            </a:r>
            <a:r>
              <a:rPr lang="fr-FR" sz="4400" dirty="0" smtClean="0">
                <a:latin typeface="Times New Roman" pitchFamily="18" charset="0"/>
                <a:cs typeface="Times New Roman" pitchFamily="18" charset="0"/>
              </a:rPr>
              <a:t>. Ces œuvres retiennent l’attention par leur force </a:t>
            </a:r>
            <a:r>
              <a:rPr lang="ro-RO" sz="4400" dirty="0" smtClean="0">
                <a:latin typeface="Times New Roman" pitchFamily="18" charset="0"/>
                <a:cs typeface="Times New Roman" pitchFamily="18" charset="0"/>
              </a:rPr>
              <a:t>réaliste</a:t>
            </a:r>
            <a:r>
              <a:rPr lang="fr-FR" sz="4400" dirty="0" smtClean="0">
                <a:latin typeface="Times New Roman" pitchFamily="18" charset="0"/>
                <a:cs typeface="Times New Roman" pitchFamily="18" charset="0"/>
              </a:rPr>
              <a:t>, la présence importante du </a:t>
            </a:r>
            <a:r>
              <a:rPr lang="ro-RO" sz="4400" dirty="0" smtClean="0">
                <a:latin typeface="Times New Roman" pitchFamily="18" charset="0"/>
                <a:cs typeface="Times New Roman" pitchFamily="18" charset="0"/>
              </a:rPr>
              <a:t>fantastique</a:t>
            </a:r>
            <a:r>
              <a:rPr lang="fr-FR" sz="4400" dirty="0" smtClean="0">
                <a:latin typeface="Times New Roman" pitchFamily="18" charset="0"/>
                <a:cs typeface="Times New Roman" pitchFamily="18" charset="0"/>
              </a:rPr>
              <a:t> et par le </a:t>
            </a:r>
            <a:r>
              <a:rPr lang="ro-RO" sz="4400" dirty="0" smtClean="0">
                <a:latin typeface="Times New Roman" pitchFamily="18" charset="0"/>
                <a:cs typeface="Times New Roman" pitchFamily="18" charset="0"/>
              </a:rPr>
              <a:t>pessimisme</a:t>
            </a:r>
            <a:r>
              <a:rPr lang="fr-FR" sz="4400" dirty="0" smtClean="0">
                <a:latin typeface="Times New Roman" pitchFamily="18" charset="0"/>
                <a:cs typeface="Times New Roman" pitchFamily="18" charset="0"/>
              </a:rPr>
              <a:t> qui s’en dégage le plus souvent, mais aussi par la maîtrise stylistique. La carrière littéraire de Maupassant se limite à une décennie </a:t>
            </a:r>
            <a:r>
              <a:rPr lang="ro-RO" sz="4400" dirty="0" smtClean="0">
                <a:latin typeface="Times New Roman" pitchFamily="18" charset="0"/>
                <a:cs typeface="Times New Roman" pitchFamily="18" charset="0"/>
              </a:rPr>
              <a:t>(1880-1890)</a:t>
            </a:r>
            <a:r>
              <a:rPr lang="fr-FR" sz="4400" dirty="0" smtClean="0">
                <a:latin typeface="Times New Roman" pitchFamily="18" charset="0"/>
                <a:cs typeface="Times New Roman" pitchFamily="18" charset="0"/>
              </a:rPr>
              <a:t> avant qu’il ne sombre peu à peu dans la folie et ne meure peu avant ses quarante-trois ans. Reconnu de son vivant, il conserve un renom de premier plan, renouvelé encore par les nombreuses adaptations filmées de ses œuvres.</a:t>
            </a:r>
            <a:endParaRPr lang="ro-RO" sz="4400" dirty="0" smtClean="0">
              <a:latin typeface="Times New Roman" pitchFamily="18" charset="0"/>
              <a:cs typeface="Times New Roman" pitchFamily="18" charset="0"/>
            </a:endParaRPr>
          </a:p>
          <a:p>
            <a:pPr algn="just">
              <a:buNone/>
            </a:pPr>
            <a:r>
              <a:rPr lang="ro-RO" sz="4400" dirty="0" smtClean="0"/>
              <a:t>	</a:t>
            </a:r>
            <a:r>
              <a:rPr lang="fr-FR" sz="4400" dirty="0" smtClean="0">
                <a:latin typeface="Times New Roman" pitchFamily="18" charset="0"/>
                <a:cs typeface="Times New Roman" pitchFamily="18" charset="0"/>
              </a:rPr>
              <a:t>La </a:t>
            </a:r>
            <a:r>
              <a:rPr lang="ro-RO" sz="4400" dirty="0" smtClean="0">
                <a:latin typeface="Times New Roman" pitchFamily="18" charset="0"/>
                <a:cs typeface="Times New Roman" pitchFamily="18" charset="0"/>
              </a:rPr>
              <a:t>Normandie</a:t>
            </a:r>
            <a:r>
              <a:rPr lang="fr-FR" sz="4400" dirty="0" smtClean="0">
                <a:latin typeface="Times New Roman" pitchFamily="18" charset="0"/>
                <a:cs typeface="Times New Roman" pitchFamily="18" charset="0"/>
              </a:rPr>
              <a:t>, région natale de Maupassant, tient une place importante dans son œuvre avec ses paysages (campagne, mer ou villes comme </a:t>
            </a:r>
            <a:r>
              <a:rPr lang="ro-RO" sz="4400" dirty="0" smtClean="0">
                <a:latin typeface="Times New Roman" pitchFamily="18" charset="0"/>
                <a:cs typeface="Times New Roman" pitchFamily="18" charset="0"/>
              </a:rPr>
              <a:t>Rouen</a:t>
            </a:r>
            <a:r>
              <a:rPr lang="fr-FR" sz="4400" dirty="0" smtClean="0">
                <a:latin typeface="Times New Roman" pitchFamily="18" charset="0"/>
                <a:cs typeface="Times New Roman" pitchFamily="18" charset="0"/>
              </a:rPr>
              <a:t>) et ses habitants, qu’ils soient paysans, hobereaux et petits notables ou petits bourgeois</a:t>
            </a:r>
            <a:r>
              <a:rPr lang="ro-RO" sz="4400" dirty="0" smtClean="0">
                <a:latin typeface="Times New Roman" pitchFamily="18" charset="0"/>
                <a:cs typeface="Times New Roman" pitchFamily="18" charset="0"/>
              </a:rPr>
              <a:t>.</a:t>
            </a:r>
            <a:endParaRPr lang="fr-FR" sz="4400" dirty="0" smtClean="0">
              <a:latin typeface="Times New Roman" pitchFamily="18" charset="0"/>
              <a:cs typeface="Times New Roman" pitchFamily="18" charset="0"/>
            </a:endParaRPr>
          </a:p>
          <a:p>
            <a:pPr>
              <a:buNone/>
            </a:pPr>
            <a:endParaRPr lang="ro-RO" dirty="0"/>
          </a:p>
        </p:txBody>
      </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10200"/>
          </a:xfrm>
        </p:spPr>
        <p:txBody>
          <a:bodyPr>
            <a:normAutofit/>
          </a:bodyPr>
          <a:lstStyle/>
          <a:p>
            <a:r>
              <a:rPr lang="fr-FR" sz="4800" dirty="0" smtClean="0">
                <a:latin typeface="Monotype Corsiva" pitchFamily="66" charset="0"/>
                <a:cs typeface="Times New Roman" pitchFamily="18" charset="0"/>
              </a:rPr>
              <a:t>“Le voyage est une espèce de porte par où l'on sort de la réalité </a:t>
            </a:r>
            <a:r>
              <a:rPr lang="ro-RO" sz="4800" dirty="0" smtClean="0">
                <a:latin typeface="Monotype Corsiva" pitchFamily="66" charset="0"/>
                <a:cs typeface="Times New Roman" pitchFamily="18" charset="0"/>
              </a:rPr>
              <a:t>c</a:t>
            </a:r>
            <a:r>
              <a:rPr lang="fr-FR" sz="4800" dirty="0" smtClean="0">
                <a:latin typeface="Monotype Corsiva" pitchFamily="66" charset="0"/>
                <a:cs typeface="Times New Roman" pitchFamily="18" charset="0"/>
              </a:rPr>
              <a:t>o</a:t>
            </a:r>
            <a:r>
              <a:rPr lang="ro-RO" sz="4800" dirty="0" smtClean="0">
                <a:latin typeface="Monotype Corsiva" pitchFamily="66" charset="0"/>
                <a:cs typeface="Times New Roman" pitchFamily="18" charset="0"/>
              </a:rPr>
              <a:t>nnu</a:t>
            </a:r>
            <a:r>
              <a:rPr lang="fr-FR" sz="4800" dirty="0" smtClean="0">
                <a:latin typeface="Monotype Corsiva" pitchFamily="66" charset="0"/>
                <a:cs typeface="Times New Roman" pitchFamily="18" charset="0"/>
              </a:rPr>
              <a:t>e pour pénétrer dans une réalité inexplorée qui semble un rêve.”</a:t>
            </a:r>
            <a:r>
              <a:rPr lang="ro-RO" sz="4800" dirty="0" smtClean="0">
                <a:latin typeface="Monotype Corsiva" pitchFamily="66" charset="0"/>
                <a:cs typeface="Times New Roman" pitchFamily="18" charset="0"/>
              </a:rPr>
              <a:t/>
            </a:r>
            <a:br>
              <a:rPr lang="ro-RO" sz="4800" dirty="0" smtClean="0">
                <a:latin typeface="Monotype Corsiva" pitchFamily="66"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(Guy de Maupassant, </a:t>
            </a:r>
            <a:r>
              <a:rPr lang="ro-RO" sz="3200" i="1" dirty="0" smtClean="0">
                <a:latin typeface="Times New Roman" pitchFamily="18" charset="0"/>
                <a:cs typeface="Times New Roman" pitchFamily="18" charset="0"/>
              </a:rPr>
              <a:t>Au Soleil</a:t>
            </a:r>
            <a:r>
              <a:rPr lang="ro-RO" sz="3200" dirty="0" smtClean="0">
                <a:latin typeface="Times New Roman" pitchFamily="18" charset="0"/>
                <a:cs typeface="Times New Roman" pitchFamily="18" charset="0"/>
              </a:rPr>
              <a:t>)</a:t>
            </a:r>
            <a:endParaRPr lang="ro-RO" sz="3200" dirty="0">
              <a:latin typeface="Times New Roman" pitchFamily="18" charset="0"/>
              <a:cs typeface="Times New Roman" pitchFamily="18" charset="0"/>
            </a:endParaRPr>
          </a:p>
        </p:txBody>
      </p:sp>
      <p:sp>
        <p:nvSpPr>
          <p:cNvPr id="3" name="Content Placeholder 2"/>
          <p:cNvSpPr>
            <a:spLocks noGrp="1"/>
          </p:cNvSpPr>
          <p:nvPr>
            <p:ph idx="1"/>
          </p:nvPr>
        </p:nvSpPr>
        <p:spPr>
          <a:xfrm flipV="1">
            <a:off x="457200" y="7162798"/>
            <a:ext cx="8229600" cy="45719"/>
          </a:xfrm>
        </p:spPr>
        <p:txBody>
          <a:bodyPr>
            <a:normAutofit fontScale="25000" lnSpcReduction="20000"/>
          </a:bodyPr>
          <a:lstStyle/>
          <a:p>
            <a:pPr>
              <a:buNone/>
            </a:pPr>
            <a:endParaRPr lang="ro-RO" dirty="0"/>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2514600"/>
          </a:xfrm>
        </p:spPr>
        <p:txBody>
          <a:bodyPr>
            <a:noAutofit/>
          </a:bodyPr>
          <a:lstStyle/>
          <a:p>
            <a:pPr algn="l"/>
            <a:r>
              <a:rPr lang="fr-FR" sz="1800" dirty="0" smtClean="0">
                <a:latin typeface="Times New Roman" pitchFamily="18" charset="0"/>
                <a:cs typeface="Times New Roman" pitchFamily="18" charset="0"/>
              </a:rPr>
              <a:t>Dans le Paris du </a:t>
            </a:r>
            <a:r>
              <a:rPr lang="ro-RO" sz="1800" dirty="0" smtClean="0">
                <a:latin typeface="Times New Roman" pitchFamily="18" charset="0"/>
                <a:cs typeface="Times New Roman" pitchFamily="18" charset="0"/>
              </a:rPr>
              <a:t>XIX</a:t>
            </a:r>
            <a:r>
              <a:rPr lang="ro-RO" sz="1800" baseline="30000" dirty="0" smtClean="0">
                <a:latin typeface="Times New Roman" pitchFamily="18" charset="0"/>
                <a:cs typeface="Times New Roman" pitchFamily="18" charset="0"/>
              </a:rPr>
              <a:t>ème</a:t>
            </a:r>
            <a:r>
              <a:rPr lang="ro-RO" sz="1800" baseline="30000" dirty="0" smtClean="0"/>
              <a:t> </a:t>
            </a:r>
            <a:r>
              <a:rPr lang="fr-FR" sz="1800" dirty="0" smtClean="0">
                <a:latin typeface="Times New Roman" pitchFamily="18" charset="0"/>
                <a:cs typeface="Times New Roman" pitchFamily="18" charset="0"/>
              </a:rPr>
              <a:t>siècle, Georges Duroy, fils de paysans, veut réussir dans la vie. Il utilise ses connections et surtout les femmes qu'il rencontre pour se hisser dans la société. Duroy est séduisant, charmeur, et séduit les femmes d'hommes importants qui sont douées pour tirer les ficelles en privé.</a:t>
            </a:r>
            <a:br>
              <a:rPr lang="fr-FR" sz="1800" dirty="0" smtClean="0">
                <a:latin typeface="Times New Roman" pitchFamily="18" charset="0"/>
                <a:cs typeface="Times New Roman" pitchFamily="18" charset="0"/>
              </a:rPr>
            </a:br>
            <a:r>
              <a:rPr lang="fr-FR" sz="1800" dirty="0" smtClean="0">
                <a:latin typeface="Times New Roman" pitchFamily="18" charset="0"/>
                <a:cs typeface="Times New Roman" pitchFamily="18" charset="0"/>
              </a:rPr>
              <a:t>Le plus irritant chez cet homme est qu'il n'est jamais satisfait! A chaque fois, qu'il obtient la lady et les avantages qui vont avec, il en veut plus et enrage de voir d'autres réussir mieux que lui.</a:t>
            </a:r>
            <a:br>
              <a:rPr lang="fr-FR" sz="1800" dirty="0" smtClean="0">
                <a:latin typeface="Times New Roman" pitchFamily="18" charset="0"/>
                <a:cs typeface="Times New Roman" pitchFamily="18" charset="0"/>
              </a:rPr>
            </a:br>
            <a:r>
              <a:rPr lang="fr-FR" sz="1800" dirty="0" smtClean="0">
                <a:latin typeface="Times New Roman" pitchFamily="18" charset="0"/>
                <a:cs typeface="Times New Roman" pitchFamily="18" charset="0"/>
              </a:rPr>
              <a:t>A force de machinations, il parviendra au sommet non sans briser quelques destins et c</a:t>
            </a:r>
            <a:r>
              <a:rPr lang="ro-RO" sz="1800" dirty="0" smtClean="0">
                <a:latin typeface="Times New Roman" pitchFamily="18" charset="0"/>
                <a:cs typeface="Times New Roman" pitchFamily="18" charset="0"/>
              </a:rPr>
              <a:t>oe</a:t>
            </a:r>
            <a:r>
              <a:rPr lang="fr-FR" sz="1800" dirty="0" err="1" smtClean="0">
                <a:latin typeface="Times New Roman" pitchFamily="18" charset="0"/>
                <a:cs typeface="Times New Roman" pitchFamily="18" charset="0"/>
              </a:rPr>
              <a:t>urs</a:t>
            </a:r>
            <a:r>
              <a:rPr lang="fr-FR" sz="1800" dirty="0" smtClean="0">
                <a:latin typeface="Times New Roman" pitchFamily="18" charset="0"/>
                <a:cs typeface="Times New Roman" pitchFamily="18" charset="0"/>
              </a:rPr>
              <a:t> dans son sillage.</a:t>
            </a:r>
            <a:endParaRPr lang="ro-RO" sz="1800" dirty="0">
              <a:latin typeface="Times New Roman" pitchFamily="18" charset="0"/>
              <a:cs typeface="Times New Roman" pitchFamily="18" charset="0"/>
            </a:endParaRPr>
          </a:p>
        </p:txBody>
      </p:sp>
      <p:pic>
        <p:nvPicPr>
          <p:cNvPr id="4" name="Content Placeholder 3" descr="guy-de-maupassant-903606l-poza.jpg"/>
          <p:cNvPicPr>
            <a:picLocks noGrp="1" noChangeAspect="1"/>
          </p:cNvPicPr>
          <p:nvPr>
            <p:ph idx="1"/>
          </p:nvPr>
        </p:nvPicPr>
        <p:blipFill>
          <a:blip r:embed="rId2" cstate="print"/>
          <a:stretch>
            <a:fillRect/>
          </a:stretch>
        </p:blipFill>
        <p:spPr>
          <a:xfrm>
            <a:off x="762000" y="3048000"/>
            <a:ext cx="2209800" cy="3124200"/>
          </a:xfrm>
        </p:spPr>
      </p:pic>
      <p:pic>
        <p:nvPicPr>
          <p:cNvPr id="5" name="Picture 4" descr="guy-de-maupassant-bel-ami~8483721.jpg"/>
          <p:cNvPicPr>
            <a:picLocks noChangeAspect="1"/>
          </p:cNvPicPr>
          <p:nvPr/>
        </p:nvPicPr>
        <p:blipFill>
          <a:blip r:embed="rId3" cstate="print"/>
          <a:stretch>
            <a:fillRect/>
          </a:stretch>
        </p:blipFill>
        <p:spPr>
          <a:xfrm>
            <a:off x="3429000" y="3505200"/>
            <a:ext cx="1447800" cy="1981200"/>
          </a:xfrm>
          <a:prstGeom prst="rect">
            <a:avLst/>
          </a:prstGeom>
        </p:spPr>
      </p:pic>
      <p:pic>
        <p:nvPicPr>
          <p:cNvPr id="6" name="Picture 5" descr="robert-pattinson-bel-ami-.jpg"/>
          <p:cNvPicPr>
            <a:picLocks noChangeAspect="1"/>
          </p:cNvPicPr>
          <p:nvPr/>
        </p:nvPicPr>
        <p:blipFill>
          <a:blip r:embed="rId4" cstate="print"/>
          <a:stretch>
            <a:fillRect/>
          </a:stretch>
        </p:blipFill>
        <p:spPr>
          <a:xfrm>
            <a:off x="5334000" y="2743200"/>
            <a:ext cx="3200400" cy="3943350"/>
          </a:xfrm>
          <a:prstGeom prst="rect">
            <a:avLst/>
          </a:prstGeom>
        </p:spPr>
      </p:pic>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ro-RO" dirty="0" smtClean="0">
                <a:solidFill>
                  <a:schemeClr val="tx2">
                    <a:lumMod val="75000"/>
                  </a:schemeClr>
                </a:solidFill>
                <a:latin typeface="Monotype Corsiva" pitchFamily="66" charset="0"/>
              </a:rPr>
              <a:t>Sitographie</a:t>
            </a:r>
            <a:endParaRPr lang="ro-RO" dirty="0">
              <a:solidFill>
                <a:schemeClr val="tx2">
                  <a:lumMod val="75000"/>
                </a:schemeClr>
              </a:solidFill>
              <a:latin typeface="Monotype Corsiva" pitchFamily="66" charset="0"/>
            </a:endParaRPr>
          </a:p>
        </p:txBody>
      </p:sp>
      <p:sp>
        <p:nvSpPr>
          <p:cNvPr id="3" name="Content Placeholder 2"/>
          <p:cNvSpPr>
            <a:spLocks noGrp="1"/>
          </p:cNvSpPr>
          <p:nvPr>
            <p:ph idx="1"/>
          </p:nvPr>
        </p:nvSpPr>
        <p:spPr>
          <a:xfrm>
            <a:off x="457200" y="2286000"/>
            <a:ext cx="8229600" cy="4267200"/>
          </a:xfrm>
        </p:spPr>
        <p:txBody>
          <a:bodyPr>
            <a:normAutofit/>
          </a:bodyPr>
          <a:lstStyle/>
          <a:p>
            <a:pPr>
              <a:buNone/>
            </a:pPr>
            <a:r>
              <a:rPr lang="ro-RO" sz="2000" dirty="0" smtClean="0">
                <a:latin typeface="Times New Roman" pitchFamily="18" charset="0"/>
                <a:cs typeface="Times New Roman" pitchFamily="18" charset="0"/>
                <a:hlinkClick r:id="rId2"/>
              </a:rPr>
              <a:t>https://fr.wikipedia.org/wiki/Normandie</a:t>
            </a: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hlinkClick r:id="rId3"/>
              </a:rPr>
              <a:t>https://fr.wikipedia.org/wiki/R%C3%A9unification_de_la_Normandie</a:t>
            </a: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hlinkClick r:id="rId4"/>
              </a:rPr>
              <a:t>http://www.auxpaysdemesancetres.com/pages/haute-normandie/presentation-de-la-region.html</a:t>
            </a: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hlinkClick r:id="rId5"/>
              </a:rPr>
              <a:t>https://fr.wikipedia.org/wiki/Cath%C3%A9drale_Notre-Dame_de_Rouen</a:t>
            </a: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hlinkClick r:id="rId6"/>
              </a:rPr>
              <a:t>https://fr.wikipedia.org/wiki/Caen</a:t>
            </a: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hlinkClick r:id="rId7"/>
              </a:rPr>
              <a:t>https://fr.wikipedia.org/wiki/Guy_de_Maupassant</a:t>
            </a: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hlinkClick r:id="rId8"/>
              </a:rPr>
              <a:t>https://www.babelio.com/livres/Maupassant-Bel-Ami/2125/critiques?a=a&amp;pageN=5</a:t>
            </a:r>
            <a:endParaRPr lang="ro-RO" sz="2000" dirty="0" smtClean="0">
              <a:latin typeface="Times New Roman" pitchFamily="18" charset="0"/>
              <a:cs typeface="Times New Roman" pitchFamily="18" charset="0"/>
            </a:endParaRPr>
          </a:p>
          <a:p>
            <a:pPr>
              <a:buNone/>
            </a:pPr>
            <a:endParaRPr lang="ro-RO" sz="2800" dirty="0" smtClean="0">
              <a:latin typeface="Times New Roman" pitchFamily="18" charset="0"/>
              <a:cs typeface="Times New Roman" pitchFamily="18" charset="0"/>
            </a:endParaRPr>
          </a:p>
          <a:p>
            <a:pPr>
              <a:buNone/>
            </a:pPr>
            <a:endParaRPr lang="ro-RO" sz="2800" dirty="0" smtClean="0">
              <a:latin typeface="Times New Roman" pitchFamily="18" charset="0"/>
              <a:cs typeface="Times New Roman" pitchFamily="18" charset="0"/>
            </a:endParaRPr>
          </a:p>
          <a:p>
            <a:pPr>
              <a:buNone/>
            </a:pPr>
            <a:endParaRPr lang="ro-RO" sz="2800" dirty="0" smtClean="0">
              <a:latin typeface="Times New Roman" pitchFamily="18" charset="0"/>
              <a:cs typeface="Times New Roman" pitchFamily="18" charset="0"/>
            </a:endParaRPr>
          </a:p>
          <a:p>
            <a:pPr>
              <a:buNone/>
            </a:pPr>
            <a:endParaRPr lang="ro-RO" sz="2800" dirty="0" smtClean="0">
              <a:latin typeface="Times New Roman" pitchFamily="18" charset="0"/>
              <a:cs typeface="Times New Roman" pitchFamily="18" charset="0"/>
            </a:endParaRPr>
          </a:p>
          <a:p>
            <a:pPr>
              <a:buNone/>
            </a:pPr>
            <a:endParaRPr lang="ro-RO" dirty="0"/>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r>
              <a:rPr lang="ro-RO" sz="6000" dirty="0" smtClean="0">
                <a:latin typeface="Monotype Corsiva" pitchFamily="66" charset="0"/>
                <a:cs typeface="Times New Roman" pitchFamily="18" charset="0"/>
              </a:rPr>
              <a:t>Le saviez-vous?</a:t>
            </a:r>
            <a:endParaRPr lang="ro-RO" sz="6000" dirty="0">
              <a:latin typeface="Monotype Corsiva" pitchFamily="66"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lgn="just">
              <a:buNone/>
            </a:pPr>
            <a:r>
              <a:rPr lang="ro-RO"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Lors de la création des</a:t>
            </a:r>
            <a:r>
              <a:rPr lang="ro-RO" dirty="0" smtClean="0">
                <a:latin typeface="Times New Roman" pitchFamily="18" charset="0"/>
                <a:cs typeface="Times New Roman" pitchFamily="18" charset="0"/>
              </a:rPr>
              <a:t> régions de la France</a:t>
            </a:r>
            <a:r>
              <a:rPr lang="fr-FR" dirty="0" smtClean="0">
                <a:latin typeface="Times New Roman" pitchFamily="18" charset="0"/>
                <a:cs typeface="Times New Roman" pitchFamily="18" charset="0"/>
              </a:rPr>
              <a:t>, en</a:t>
            </a:r>
            <a:r>
              <a:rPr lang="ro-RO" dirty="0" smtClean="0">
                <a:latin typeface="Times New Roman" pitchFamily="18" charset="0"/>
                <a:cs typeface="Times New Roman" pitchFamily="18" charset="0"/>
              </a:rPr>
              <a:t> 1956</a:t>
            </a:r>
            <a:r>
              <a:rPr lang="fr-FR" dirty="0" smtClean="0">
                <a:latin typeface="Times New Roman" pitchFamily="18" charset="0"/>
                <a:cs typeface="Times New Roman" pitchFamily="18" charset="0"/>
              </a:rPr>
              <a:t>, les cinq départements normands ont été répartis en deux </a:t>
            </a:r>
            <a:r>
              <a:rPr lang="ro-RO" dirty="0" smtClean="0">
                <a:latin typeface="Times New Roman" pitchFamily="18" charset="0"/>
                <a:cs typeface="Times New Roman" pitchFamily="18" charset="0"/>
              </a:rPr>
              <a:t>régions administratives</a:t>
            </a:r>
            <a:r>
              <a:rPr lang="fr-FR" dirty="0" smtClean="0">
                <a:latin typeface="Times New Roman" pitchFamily="18" charset="0"/>
                <a:cs typeface="Times New Roman" pitchFamily="18" charset="0"/>
              </a:rPr>
              <a:t> : </a:t>
            </a:r>
            <a:r>
              <a:rPr lang="fr-FR" i="1" dirty="0" smtClean="0">
                <a:latin typeface="Times New Roman" pitchFamily="18" charset="0"/>
                <a:cs typeface="Times New Roman" pitchFamily="18" charset="0"/>
              </a:rPr>
              <a:t>la Haute-Normandie </a:t>
            </a:r>
            <a:r>
              <a:rPr lang="fr-FR" dirty="0" smtClean="0">
                <a:latin typeface="Times New Roman" pitchFamily="18" charset="0"/>
                <a:cs typeface="Times New Roman" pitchFamily="18" charset="0"/>
              </a:rPr>
              <a:t>et </a:t>
            </a:r>
            <a:r>
              <a:rPr lang="fr-FR" i="1" dirty="0" smtClean="0">
                <a:latin typeface="Times New Roman" pitchFamily="18" charset="0"/>
                <a:cs typeface="Times New Roman" pitchFamily="18" charset="0"/>
              </a:rPr>
              <a:t>la</a:t>
            </a:r>
            <a:r>
              <a:rPr lang="ro-RO" i="1" dirty="0" smtClean="0">
                <a:latin typeface="Times New Roman" pitchFamily="18" charset="0"/>
                <a:cs typeface="Times New Roman" pitchFamily="18" charset="0"/>
              </a:rPr>
              <a:t> Basse-Normandie</a:t>
            </a:r>
            <a:r>
              <a:rPr lang="fr-FR" dirty="0" smtClean="0">
                <a:latin typeface="Times New Roman" pitchFamily="18" charset="0"/>
                <a:cs typeface="Times New Roman" pitchFamily="18" charset="0"/>
              </a:rPr>
              <a:t>. Sans qu'il s'agisse des mêmes limites, ce découpage reprend une distinction dont les origines remontent au XVI</a:t>
            </a:r>
            <a:r>
              <a:rPr lang="fr-FR" baseline="30000" dirty="0" smtClean="0">
                <a:latin typeface="Times New Roman" pitchFamily="18" charset="0"/>
                <a:cs typeface="Times New Roman" pitchFamily="18" charset="0"/>
              </a:rPr>
              <a:t>e</a:t>
            </a:r>
            <a:r>
              <a:rPr lang="fr-FR" dirty="0" smtClean="0">
                <a:latin typeface="Times New Roman" pitchFamily="18" charset="0"/>
                <a:cs typeface="Times New Roman" pitchFamily="18" charset="0"/>
              </a:rPr>
              <a:t> siècle, peut-être même au XIV</a:t>
            </a:r>
            <a:r>
              <a:rPr lang="fr-FR" baseline="30000" dirty="0" smtClean="0">
                <a:latin typeface="Times New Roman" pitchFamily="18" charset="0"/>
                <a:cs typeface="Times New Roman" pitchFamily="18" charset="0"/>
              </a:rPr>
              <a:t>e</a:t>
            </a:r>
            <a:r>
              <a:rPr lang="fr-FR" dirty="0" smtClean="0">
                <a:latin typeface="Times New Roman" pitchFamily="18" charset="0"/>
                <a:cs typeface="Times New Roman" pitchFamily="18" charset="0"/>
              </a:rPr>
              <a:t> siècle.</a:t>
            </a:r>
          </a:p>
          <a:p>
            <a:pPr algn="just">
              <a:buNone/>
            </a:pPr>
            <a:r>
              <a:rPr lang="ro-RO"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50 ans plus tard, </a:t>
            </a:r>
            <a:r>
              <a:rPr lang="ro-RO" dirty="0" smtClean="0">
                <a:latin typeface="Times New Roman" pitchFamily="18" charset="0"/>
                <a:cs typeface="Times New Roman" pitchFamily="18" charset="0"/>
              </a:rPr>
              <a:t>le 1</a:t>
            </a:r>
            <a:r>
              <a:rPr lang="ro-RO" baseline="30000" dirty="0" smtClean="0">
                <a:latin typeface="Times New Roman" pitchFamily="18" charset="0"/>
                <a:cs typeface="Times New Roman" pitchFamily="18" charset="0"/>
              </a:rPr>
              <a:t>er </a:t>
            </a:r>
            <a:r>
              <a:rPr lang="ro-RO" dirty="0" smtClean="0">
                <a:latin typeface="Times New Roman" pitchFamily="18" charset="0"/>
                <a:cs typeface="Times New Roman" pitchFamily="18" charset="0"/>
              </a:rPr>
              <a:t>janvier 2016, </a:t>
            </a:r>
            <a:r>
              <a:rPr lang="fr-FR" dirty="0" smtClean="0">
                <a:latin typeface="Times New Roman" pitchFamily="18" charset="0"/>
                <a:cs typeface="Times New Roman" pitchFamily="18" charset="0"/>
              </a:rPr>
              <a:t>les deux régions se </a:t>
            </a:r>
            <a:r>
              <a:rPr lang="ro-RO" dirty="0" smtClean="0">
                <a:latin typeface="Times New Roman" pitchFamily="18" charset="0"/>
                <a:cs typeface="Times New Roman" pitchFamily="18" charset="0"/>
              </a:rPr>
              <a:t>réunifient</a:t>
            </a:r>
            <a:r>
              <a:rPr lang="fr-FR" dirty="0" smtClean="0">
                <a:latin typeface="Times New Roman" pitchFamily="18" charset="0"/>
                <a:cs typeface="Times New Roman" pitchFamily="18" charset="0"/>
              </a:rPr>
              <a:t> pour former </a:t>
            </a:r>
            <a:r>
              <a:rPr lang="fr-FR" i="1" dirty="0" smtClean="0">
                <a:latin typeface="Times New Roman" pitchFamily="18" charset="0"/>
                <a:cs typeface="Times New Roman" pitchFamily="18" charset="0"/>
              </a:rPr>
              <a:t>la nouvelle </a:t>
            </a:r>
            <a:r>
              <a:rPr lang="ro-RO" i="1" dirty="0" smtClean="0">
                <a:latin typeface="Times New Roman" pitchFamily="18" charset="0"/>
                <a:cs typeface="Times New Roman" pitchFamily="18" charset="0"/>
              </a:rPr>
              <a:t>région Normandie</a:t>
            </a:r>
            <a:r>
              <a:rPr lang="fr-FR" dirty="0" smtClean="0">
                <a:latin typeface="Times New Roman" pitchFamily="18" charset="0"/>
                <a:cs typeface="Times New Roman" pitchFamily="18" charset="0"/>
              </a:rPr>
              <a:t>.</a:t>
            </a:r>
          </a:p>
          <a:p>
            <a:pPr>
              <a:buNone/>
            </a:pPr>
            <a:endParaRPr lang="ro-RO" dirty="0" smtClean="0"/>
          </a:p>
          <a:p>
            <a:pPr>
              <a:buNone/>
            </a:pPr>
            <a:endParaRPr lang="ro-RO" dirty="0"/>
          </a:p>
        </p:txBody>
      </p:sp>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ro-RO" dirty="0" smtClean="0">
                <a:latin typeface="Monotype Corsiva" pitchFamily="66" charset="0"/>
              </a:rPr>
              <a:t>„</a:t>
            </a:r>
            <a:r>
              <a:rPr lang="fr-FR" dirty="0" smtClean="0">
                <a:latin typeface="Monotype Corsiva" pitchFamily="66" charset="0"/>
              </a:rPr>
              <a:t>Quand les b</a:t>
            </a:r>
            <a:r>
              <a:rPr lang="ro-RO" dirty="0" smtClean="0">
                <a:latin typeface="Monotype Corsiva" pitchFamily="66" charset="0"/>
              </a:rPr>
              <a:t>œ</a:t>
            </a:r>
            <a:r>
              <a:rPr lang="fr-FR" dirty="0" err="1" smtClean="0">
                <a:latin typeface="Monotype Corsiva" pitchFamily="66" charset="0"/>
              </a:rPr>
              <a:t>ufs</a:t>
            </a:r>
            <a:r>
              <a:rPr lang="fr-FR" dirty="0" smtClean="0">
                <a:latin typeface="Monotype Corsiva" pitchFamily="66" charset="0"/>
              </a:rPr>
              <a:t> vont à deux, </a:t>
            </a:r>
            <a:r>
              <a:rPr lang="ro-RO" dirty="0" smtClean="0">
                <a:latin typeface="Monotype Corsiva" pitchFamily="66" charset="0"/>
              </a:rPr>
              <a:t>l</a:t>
            </a:r>
            <a:r>
              <a:rPr lang="fr-FR" dirty="0" smtClean="0">
                <a:latin typeface="Monotype Corsiva" pitchFamily="66" charset="0"/>
              </a:rPr>
              <a:t>e labourage</a:t>
            </a:r>
            <a:r>
              <a:rPr lang="ro-RO" dirty="0" smtClean="0">
                <a:latin typeface="Monotype Corsiva" pitchFamily="66" charset="0"/>
              </a:rPr>
              <a:t> v</a:t>
            </a:r>
            <a:r>
              <a:rPr lang="fr-FR" dirty="0" smtClean="0">
                <a:latin typeface="Monotype Corsiva" pitchFamily="66" charset="0"/>
              </a:rPr>
              <a:t>a mieux.</a:t>
            </a:r>
            <a:r>
              <a:rPr lang="ro-RO" dirty="0" smtClean="0">
                <a:latin typeface="Monotype Corsiva" pitchFamily="66" charset="0"/>
              </a:rPr>
              <a:t>”</a:t>
            </a:r>
            <a:endParaRPr lang="ro-RO" dirty="0"/>
          </a:p>
        </p:txBody>
      </p:sp>
      <p:pic>
        <p:nvPicPr>
          <p:cNvPr id="5" name="Content Placeholder 4" descr="logo-haute-normandie.png"/>
          <p:cNvPicPr>
            <a:picLocks noGrp="1" noChangeAspect="1"/>
          </p:cNvPicPr>
          <p:nvPr>
            <p:ph sz="half" idx="1"/>
          </p:nvPr>
        </p:nvPicPr>
        <p:blipFill>
          <a:blip r:embed="rId2" cstate="print"/>
          <a:stretch>
            <a:fillRect/>
          </a:stretch>
        </p:blipFill>
        <p:spPr>
          <a:xfrm>
            <a:off x="685800" y="2590800"/>
            <a:ext cx="3276600" cy="2971800"/>
          </a:xfrm>
        </p:spPr>
      </p:pic>
      <p:pic>
        <p:nvPicPr>
          <p:cNvPr id="6" name="Content Placeholder 5" descr="Logo_CRBN.jpg"/>
          <p:cNvPicPr>
            <a:picLocks noGrp="1" noChangeAspect="1"/>
          </p:cNvPicPr>
          <p:nvPr>
            <p:ph sz="half" idx="2"/>
          </p:nvPr>
        </p:nvPicPr>
        <p:blipFill>
          <a:blip r:embed="rId3" cstate="print"/>
          <a:stretch>
            <a:fillRect/>
          </a:stretch>
        </p:blipFill>
        <p:spPr>
          <a:xfrm>
            <a:off x="5029200" y="2514600"/>
            <a:ext cx="3276600" cy="3200399"/>
          </a:xfrm>
        </p:spPr>
      </p:pic>
      <p:cxnSp>
        <p:nvCxnSpPr>
          <p:cNvPr id="9" name="Straight Connector 8"/>
          <p:cNvCxnSpPr/>
          <p:nvPr/>
        </p:nvCxnSpPr>
        <p:spPr>
          <a:xfrm>
            <a:off x="6858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8600" y="2514600"/>
            <a:ext cx="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2514600"/>
            <a:ext cx="7620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 y="57150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5562600"/>
            <a:ext cx="0" cy="152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971800"/>
          </a:xfrm>
        </p:spPr>
        <p:txBody>
          <a:bodyPr>
            <a:normAutofit fontScale="90000"/>
          </a:bodyPr>
          <a:lstStyle/>
          <a:p>
            <a:pPr algn="just"/>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2700" b="1" i="1" dirty="0" smtClean="0">
                <a:latin typeface="Times New Roman" pitchFamily="18" charset="0"/>
                <a:cs typeface="Times New Roman" pitchFamily="18" charset="0"/>
              </a:rPr>
              <a:t/>
            </a:r>
            <a:br>
              <a:rPr lang="ro-RO" sz="2700" b="1" i="1" dirty="0" smtClean="0">
                <a:latin typeface="Times New Roman" pitchFamily="18" charset="0"/>
                <a:cs typeface="Times New Roman" pitchFamily="18" charset="0"/>
              </a:rPr>
            </a:br>
            <a:r>
              <a:rPr lang="ro-RO" sz="2700" b="1" i="1" dirty="0" smtClean="0">
                <a:latin typeface="Times New Roman" pitchFamily="18" charset="0"/>
                <a:cs typeface="Times New Roman" pitchFamily="18" charset="0"/>
              </a:rPr>
              <a:t>La nouvelle région Normandie</a:t>
            </a:r>
            <a:r>
              <a:rPr lang="ro-RO" sz="2700" i="1" dirty="0" smtClean="0">
                <a:latin typeface="Times New Roman" pitchFamily="18" charset="0"/>
                <a:cs typeface="Times New Roman" pitchFamily="18" charset="0"/>
              </a:rPr>
              <a:t> </a:t>
            </a:r>
            <a:r>
              <a:rPr lang="ro-RO" sz="2700" dirty="0" smtClean="0">
                <a:latin typeface="Times New Roman" pitchFamily="18" charset="0"/>
                <a:cs typeface="Times New Roman" pitchFamily="18" charset="0"/>
              </a:rPr>
              <a:t>- </a:t>
            </a:r>
            <a:r>
              <a:rPr lang="fr-FR" sz="2700" dirty="0" smtClean="0">
                <a:latin typeface="Times New Roman" pitchFamily="18" charset="0"/>
                <a:cs typeface="Times New Roman" pitchFamily="18" charset="0"/>
              </a:rPr>
              <a:t>c'est dans l'histoire commune que se noue la confiance</a:t>
            </a:r>
            <a:r>
              <a:rPr lang="ro-RO" sz="2700" dirty="0" smtClean="0">
                <a:latin typeface="Times New Roman" pitchFamily="18" charset="0"/>
                <a:cs typeface="Times New Roman" pitchFamily="18" charset="0"/>
              </a:rPr>
              <a:t> dans l’avenir. </a:t>
            </a:r>
            <a:br>
              <a:rPr lang="ro-RO"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L’écu rouge à deux léopards jaunes tournant la tête de face, blasonné de gueules à deux léopards d’or l’un sur l’autre est l’emblème héraldique de la Normandie continentale.</a:t>
            </a:r>
            <a:r>
              <a:rPr lang="ro-RO" sz="2700" dirty="0" smtClean="0">
                <a:latin typeface="Times New Roman" pitchFamily="18" charset="0"/>
                <a:cs typeface="Times New Roman" pitchFamily="18" charset="0"/>
              </a:rPr>
              <a:t> </a:t>
            </a:r>
            <a:r>
              <a:rPr lang="fr-FR" sz="2700" dirty="0" smtClean="0">
                <a:latin typeface="Times New Roman" pitchFamily="18" charset="0"/>
                <a:cs typeface="Times New Roman" pitchFamily="18" charset="0"/>
              </a:rPr>
              <a:t>Dans les îles Anglo-Normandes, les deux bailliages portent un blason à trois léopards, comme celui de Richard I</a:t>
            </a:r>
            <a:r>
              <a:rPr lang="fr-FR" sz="2700" baseline="30000" dirty="0" smtClean="0">
                <a:latin typeface="Times New Roman" pitchFamily="18" charset="0"/>
                <a:cs typeface="Times New Roman" pitchFamily="18" charset="0"/>
              </a:rPr>
              <a:t>er</a:t>
            </a:r>
            <a:r>
              <a:rPr lang="fr-FR" sz="2700" dirty="0" smtClean="0">
                <a:latin typeface="Times New Roman" pitchFamily="18" charset="0"/>
                <a:cs typeface="Times New Roman" pitchFamily="18" charset="0"/>
              </a:rPr>
              <a:t> d’Angleterre (Richard Cœur de Lion)</a:t>
            </a:r>
            <a:r>
              <a:rPr lang="ro-RO" sz="2700" dirty="0" smtClean="0">
                <a:latin typeface="Times New Roman" pitchFamily="18" charset="0"/>
                <a:cs typeface="Times New Roman" pitchFamily="18" charset="0"/>
              </a:rPr>
              <a:t>,</a:t>
            </a:r>
            <a:r>
              <a:rPr lang="fr-FR" sz="2700" dirty="0" smtClean="0">
                <a:latin typeface="Times New Roman" pitchFamily="18" charset="0"/>
                <a:cs typeface="Times New Roman" pitchFamily="18" charset="0"/>
              </a:rPr>
              <a:t> roi d’Angleterre et duc de Normandie.</a:t>
            </a:r>
            <a:br>
              <a:rPr lang="fr-FR" sz="2700" dirty="0" smtClean="0">
                <a:latin typeface="Times New Roman" pitchFamily="18" charset="0"/>
                <a:cs typeface="Times New Roman" pitchFamily="18" charset="0"/>
              </a:rPr>
            </a:br>
            <a:r>
              <a:rPr lang="fr-FR" sz="2800" dirty="0" smtClean="0"/>
              <a:t/>
            </a:r>
            <a:br>
              <a:rPr lang="fr-FR" sz="2800" dirty="0" smtClean="0"/>
            </a:br>
            <a:r>
              <a:rPr lang="fr-FR" sz="3200" dirty="0" smtClean="0"/>
              <a:t/>
            </a:r>
            <a:br>
              <a:rPr lang="fr-FR" sz="3200" dirty="0" smtClean="0"/>
            </a:br>
            <a:r>
              <a:rPr lang="fr-FR" sz="3200" dirty="0" smtClean="0"/>
              <a:t/>
            </a:r>
            <a:br>
              <a:rPr lang="fr-FR" sz="3200" dirty="0" smtClean="0"/>
            </a:br>
            <a:endParaRPr lang="ro-RO" sz="3200" dirty="0">
              <a:latin typeface="Times New Roman" pitchFamily="18" charset="0"/>
              <a:cs typeface="Times New Roman" pitchFamily="18" charset="0"/>
            </a:endParaRPr>
          </a:p>
        </p:txBody>
      </p:sp>
      <p:pic>
        <p:nvPicPr>
          <p:cNvPr id="6" name="Content Placeholder 5" descr="index.png"/>
          <p:cNvPicPr>
            <a:picLocks noGrp="1" noChangeAspect="1"/>
          </p:cNvPicPr>
          <p:nvPr>
            <p:ph idx="1"/>
          </p:nvPr>
        </p:nvPicPr>
        <p:blipFill>
          <a:blip r:embed="rId2" cstate="print"/>
          <a:stretch>
            <a:fillRect/>
          </a:stretch>
        </p:blipFill>
        <p:spPr>
          <a:xfrm>
            <a:off x="1676400" y="3810000"/>
            <a:ext cx="2057400" cy="2362200"/>
          </a:xfrm>
        </p:spPr>
      </p:pic>
      <p:pic>
        <p:nvPicPr>
          <p:cNvPr id="7" name="Picture 6" descr="2ec8b823d155b8e58f3fba7080248190.jpg"/>
          <p:cNvPicPr>
            <a:picLocks noChangeAspect="1"/>
          </p:cNvPicPr>
          <p:nvPr/>
        </p:nvPicPr>
        <p:blipFill>
          <a:blip r:embed="rId3" cstate="print"/>
          <a:stretch>
            <a:fillRect/>
          </a:stretch>
        </p:blipFill>
        <p:spPr>
          <a:xfrm>
            <a:off x="5257800" y="3810000"/>
            <a:ext cx="2057400" cy="2362200"/>
          </a:xfrm>
          <a:prstGeom prst="rect">
            <a:avLst/>
          </a:prstGeom>
        </p:spPr>
      </p:pic>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just"/>
            <a:r>
              <a:rPr lang="ro-RO" sz="2800" b="1" dirty="0" smtClean="0"/>
              <a:t/>
            </a:r>
            <a:br>
              <a:rPr lang="ro-RO" sz="2800" b="1" dirty="0" smtClean="0"/>
            </a:br>
            <a:r>
              <a:rPr lang="fr-FR" sz="2800" b="1" dirty="0" smtClean="0"/>
              <a:t> </a:t>
            </a:r>
            <a:r>
              <a:rPr lang="ro-RO" sz="2800" b="1" dirty="0" smtClean="0"/>
              <a:t/>
            </a:r>
            <a:br>
              <a:rPr lang="ro-RO" sz="2800" b="1" dirty="0" smtClean="0"/>
            </a:br>
            <a:r>
              <a:rPr lang="ro-RO" sz="2800" b="1" dirty="0" smtClean="0"/>
              <a:t/>
            </a:r>
            <a:br>
              <a:rPr lang="ro-RO" sz="2800" b="1" dirty="0" smtClean="0"/>
            </a:br>
            <a:r>
              <a:rPr lang="ro-RO" sz="2800" b="1" dirty="0" smtClean="0"/>
              <a:t/>
            </a:r>
            <a:br>
              <a:rPr lang="ro-RO" sz="2800" b="1" dirty="0" smtClean="0"/>
            </a:br>
            <a:r>
              <a:rPr lang="ro-RO" sz="3100" dirty="0" smtClean="0">
                <a:latin typeface="Times New Roman" pitchFamily="18" charset="0"/>
                <a:cs typeface="Times New Roman" pitchFamily="18" charset="0"/>
              </a:rPr>
              <a:t>La </a:t>
            </a:r>
            <a:r>
              <a:rPr lang="fr-FR" sz="3100" dirty="0" smtClean="0">
                <a:latin typeface="Times New Roman" pitchFamily="18" charset="0"/>
                <a:cs typeface="Times New Roman" pitchFamily="18" charset="0"/>
              </a:rPr>
              <a:t>Normandie est une région du Nord-Ouest de la France</a:t>
            </a:r>
            <a:r>
              <a:rPr lang="ro-RO" sz="3100" dirty="0" smtClean="0">
                <a:latin typeface="Times New Roman" pitchFamily="18" charset="0"/>
                <a:cs typeface="Times New Roman" pitchFamily="18" charset="0"/>
              </a:rPr>
              <a:t>. </a:t>
            </a:r>
            <a:r>
              <a:rPr lang="fr-FR" sz="3100" dirty="0" smtClean="0">
                <a:latin typeface="Times New Roman" pitchFamily="18" charset="0"/>
                <a:cs typeface="Times New Roman" pitchFamily="18" charset="0"/>
              </a:rPr>
              <a:t>Ses deux façades maritimes (au Nord et à l'Ouest), de 603 kms de longueur, font face à la Manche. À l'Ouest de la péninsule du Cotentin se trouvent les îles Anglo-Normandes.</a:t>
            </a:r>
            <a:r>
              <a:rPr lang="ro-RO" sz="3100" dirty="0" smtClean="0">
                <a:latin typeface="Times New Roman" pitchFamily="18" charset="0"/>
                <a:cs typeface="Times New Roman" pitchFamily="18" charset="0"/>
              </a:rPr>
              <a:t> </a:t>
            </a:r>
            <a:r>
              <a:rPr lang="fr-FR" sz="2800" dirty="0" smtClean="0"/>
              <a:t/>
            </a:r>
            <a:br>
              <a:rPr lang="fr-FR" sz="2800" dirty="0" smtClean="0"/>
            </a:br>
            <a:r>
              <a:rPr lang="fr-FR" sz="2800" dirty="0" smtClean="0"/>
              <a:t/>
            </a:r>
            <a:br>
              <a:rPr lang="fr-FR" sz="2800" dirty="0" smtClean="0"/>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2800" dirty="0" smtClean="0"/>
              <a:t/>
            </a:r>
            <a:br>
              <a:rPr lang="fr-FR" sz="2800" dirty="0" smtClean="0"/>
            </a:br>
            <a:endParaRPr lang="ro-RO" sz="2800" dirty="0">
              <a:latin typeface="Times New Roman" pitchFamily="18" charset="0"/>
              <a:cs typeface="Times New Roman" pitchFamily="18" charset="0"/>
            </a:endParaRPr>
          </a:p>
        </p:txBody>
      </p:sp>
      <p:pic>
        <p:nvPicPr>
          <p:cNvPr id="4" name="Content Placeholder 3" descr="440px-Carte_Duché_Normandie.jpg"/>
          <p:cNvPicPr>
            <a:picLocks noGrp="1" noChangeAspect="1"/>
          </p:cNvPicPr>
          <p:nvPr>
            <p:ph idx="1"/>
          </p:nvPr>
        </p:nvPicPr>
        <p:blipFill>
          <a:blip r:embed="rId2" cstate="print"/>
          <a:stretch>
            <a:fillRect/>
          </a:stretch>
        </p:blipFill>
        <p:spPr>
          <a:xfrm>
            <a:off x="2057400" y="2743200"/>
            <a:ext cx="5105400" cy="3733800"/>
          </a:xfrm>
          <a:prstGeom prst="rect">
            <a:avLst/>
          </a:prstGeom>
        </p:spPr>
      </p:pic>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r>
              <a:rPr lang="ro-RO" sz="3100" b="1" dirty="0" smtClean="0">
                <a:latin typeface="Times New Roman" pitchFamily="18" charset="0"/>
                <a:cs typeface="Times New Roman" pitchFamily="18" charset="0"/>
              </a:rPr>
              <a:t/>
            </a:r>
            <a:br>
              <a:rPr lang="ro-RO" sz="3100" b="1" dirty="0" smtClean="0">
                <a:latin typeface="Times New Roman" pitchFamily="18" charset="0"/>
                <a:cs typeface="Times New Roman" pitchFamily="18" charset="0"/>
              </a:rPr>
            </a:br>
            <a:r>
              <a:rPr lang="ro-RO" sz="3100" dirty="0" smtClean="0">
                <a:latin typeface="Times New Roman" pitchFamily="18" charset="0"/>
                <a:cs typeface="Times New Roman" pitchFamily="18" charset="0"/>
              </a:rPr>
              <a:t>La Normandie </a:t>
            </a:r>
            <a:r>
              <a:rPr lang="fr-FR" sz="3100" dirty="0" smtClean="0">
                <a:latin typeface="Times New Roman" pitchFamily="18" charset="0"/>
                <a:cs typeface="Times New Roman" pitchFamily="18" charset="0"/>
              </a:rPr>
              <a:t>s'étend sur 30 100 km</a:t>
            </a:r>
            <a:r>
              <a:rPr lang="fr-FR" sz="3100" baseline="30000" dirty="0" smtClean="0">
                <a:latin typeface="Times New Roman" pitchFamily="18" charset="0"/>
                <a:cs typeface="Times New Roman" pitchFamily="18" charset="0"/>
              </a:rPr>
              <a:t>2</a:t>
            </a:r>
            <a:r>
              <a:rPr lang="fr-FR" sz="2800" dirty="0" smtClean="0"/>
              <a:t>.</a:t>
            </a:r>
            <a:r>
              <a:rPr lang="ro-RO" sz="3100" dirty="0" smtClean="0">
                <a:latin typeface="Times New Roman" pitchFamily="18" charset="0"/>
                <a:cs typeface="Times New Roman" pitchFamily="18" charset="0"/>
              </a:rPr>
              <a:t> En 2012 elle avait </a:t>
            </a:r>
            <a:r>
              <a:rPr lang="fr-FR" sz="3100" dirty="0" smtClean="0">
                <a:latin typeface="Times New Roman" pitchFamily="18" charset="0"/>
                <a:cs typeface="Times New Roman" pitchFamily="18" charset="0"/>
              </a:rPr>
              <a:t>3 568 476 habitants</a:t>
            </a:r>
            <a:r>
              <a:rPr lang="ro-RO" sz="3100" dirty="0" smtClean="0">
                <a:latin typeface="Times New Roman" pitchFamily="18" charset="0"/>
                <a:cs typeface="Times New Roman" pitchFamily="18" charset="0"/>
              </a:rPr>
              <a:t>. Les 5 d</a:t>
            </a:r>
            <a:r>
              <a:rPr lang="fr-FR" sz="3100" dirty="0" err="1" smtClean="0">
                <a:latin typeface="Times New Roman" pitchFamily="18" charset="0"/>
                <a:cs typeface="Times New Roman" pitchFamily="18" charset="0"/>
              </a:rPr>
              <a:t>épartements</a:t>
            </a:r>
            <a:r>
              <a:rPr lang="fr-FR" sz="3100" dirty="0" smtClean="0">
                <a:latin typeface="Times New Roman" pitchFamily="18" charset="0"/>
                <a:cs typeface="Times New Roman" pitchFamily="18" charset="0"/>
              </a:rPr>
              <a:t> </a:t>
            </a:r>
            <a:r>
              <a:rPr lang="ro-RO" sz="3100" dirty="0" smtClean="0">
                <a:latin typeface="Times New Roman" pitchFamily="18" charset="0"/>
                <a:cs typeface="Times New Roman" pitchFamily="18" charset="0"/>
              </a:rPr>
              <a:t>de la région sont</a:t>
            </a:r>
            <a:r>
              <a:rPr lang="fr-FR" sz="3100" i="1" dirty="0" smtClean="0">
                <a:latin typeface="Times New Roman" pitchFamily="18" charset="0"/>
                <a:cs typeface="Times New Roman" pitchFamily="18" charset="0"/>
              </a:rPr>
              <a:t> </a:t>
            </a:r>
            <a:r>
              <a:rPr lang="fr-FR" sz="3100" b="1" dirty="0" smtClean="0">
                <a:latin typeface="Times New Roman" pitchFamily="18" charset="0"/>
                <a:cs typeface="Times New Roman" pitchFamily="18" charset="0"/>
              </a:rPr>
              <a:t>:</a:t>
            </a:r>
            <a:r>
              <a:rPr lang="fr-FR" sz="3100" dirty="0" smtClean="0">
                <a:latin typeface="Times New Roman" pitchFamily="18" charset="0"/>
                <a:cs typeface="Times New Roman" pitchFamily="18" charset="0"/>
              </a:rPr>
              <a:t> Calvados, Orne, Manche </a:t>
            </a:r>
            <a:r>
              <a:rPr lang="fr-FR" sz="3100" i="1" dirty="0" smtClean="0">
                <a:latin typeface="Times New Roman" pitchFamily="18" charset="0"/>
                <a:cs typeface="Times New Roman" pitchFamily="18" charset="0"/>
              </a:rPr>
              <a:t>(de l'ancienne région Basse-Normandie)</a:t>
            </a:r>
            <a:r>
              <a:rPr lang="fr-FR" sz="3100" dirty="0" smtClean="0">
                <a:latin typeface="Times New Roman" pitchFamily="18" charset="0"/>
                <a:cs typeface="Times New Roman" pitchFamily="18" charset="0"/>
              </a:rPr>
              <a:t>. Eure et Seine-Maritime </a:t>
            </a:r>
            <a:r>
              <a:rPr lang="fr-FR" sz="3100" i="1" dirty="0" smtClean="0">
                <a:latin typeface="Times New Roman" pitchFamily="18" charset="0"/>
                <a:cs typeface="Times New Roman" pitchFamily="18" charset="0"/>
              </a:rPr>
              <a:t>(de l'ancienne région Haute-Normandie)</a:t>
            </a:r>
            <a:r>
              <a:rPr lang="ro-RO" sz="3100" i="1" dirty="0" smtClean="0">
                <a:latin typeface="Times New Roman" pitchFamily="18" charset="0"/>
                <a:cs typeface="Times New Roman" pitchFamily="18" charset="0"/>
              </a:rPr>
              <a:t>. </a:t>
            </a:r>
            <a:r>
              <a:rPr lang="fr-FR" dirty="0" smtClean="0"/>
              <a:t/>
            </a:r>
            <a:br>
              <a:rPr lang="fr-FR" dirty="0" smtClean="0"/>
            </a:br>
            <a:r>
              <a:rPr lang="fr-FR" dirty="0" smtClean="0"/>
              <a:t/>
            </a:r>
            <a:br>
              <a:rPr lang="fr-FR" dirty="0" smtClean="0"/>
            </a:br>
            <a:endParaRPr lang="ro-RO" dirty="0"/>
          </a:p>
        </p:txBody>
      </p:sp>
      <p:pic>
        <p:nvPicPr>
          <p:cNvPr id="4" name="Content Placeholder 3" descr="carte-normandie-2016-.jpg"/>
          <p:cNvPicPr>
            <a:picLocks noGrp="1" noChangeAspect="1"/>
          </p:cNvPicPr>
          <p:nvPr>
            <p:ph idx="1"/>
          </p:nvPr>
        </p:nvPicPr>
        <p:blipFill>
          <a:blip r:embed="rId2" cstate="print"/>
          <a:stretch>
            <a:fillRect/>
          </a:stretch>
        </p:blipFill>
        <p:spPr>
          <a:xfrm>
            <a:off x="2209800" y="2743200"/>
            <a:ext cx="4648199" cy="3657600"/>
          </a:xfrm>
        </p:spPr>
      </p:pic>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ro-RO" dirty="0" smtClean="0">
                <a:latin typeface="Monotype Corsiva" pitchFamily="66" charset="0"/>
              </a:rPr>
              <a:t>Le littoral de la Normandie</a:t>
            </a:r>
            <a:endParaRPr lang="ro-RO" dirty="0">
              <a:latin typeface="Monotype Corsiva" pitchFamily="66" charset="0"/>
            </a:endParaRPr>
          </a:p>
        </p:txBody>
      </p:sp>
      <p:sp>
        <p:nvSpPr>
          <p:cNvPr id="3" name="Content Placeholder 2"/>
          <p:cNvSpPr>
            <a:spLocks noGrp="1"/>
          </p:cNvSpPr>
          <p:nvPr>
            <p:ph idx="1"/>
          </p:nvPr>
        </p:nvSpPr>
        <p:spPr>
          <a:xfrm>
            <a:off x="457200" y="1371600"/>
            <a:ext cx="8229600" cy="4754563"/>
          </a:xfrm>
        </p:spPr>
        <p:txBody>
          <a:bodyPr>
            <a:normAutofit fontScale="55000" lnSpcReduction="20000"/>
          </a:bodyPr>
          <a:lstStyle/>
          <a:p>
            <a:pPr>
              <a:buNone/>
            </a:pPr>
            <a:r>
              <a:rPr lang="ro-RO" dirty="0" smtClean="0"/>
              <a:t>	</a:t>
            </a:r>
            <a:r>
              <a:rPr lang="fr-FR" sz="3600" dirty="0" smtClean="0">
                <a:latin typeface="Times New Roman" pitchFamily="18" charset="0"/>
                <a:cs typeface="Times New Roman" pitchFamily="18" charset="0"/>
              </a:rPr>
              <a:t>Les côtes maritimes normandes présentent des aspects très divers. Le long de la côte d'Albâtre, les hautes falaises du pays de Caux</a:t>
            </a:r>
            <a:r>
              <a:rPr lang="ro-RO" sz="3600" dirty="0" smtClean="0">
                <a:latin typeface="Times New Roman" pitchFamily="18" charset="0"/>
                <a:cs typeface="Times New Roman" pitchFamily="18" charset="0"/>
              </a:rPr>
              <a:t> (</a:t>
            </a:r>
            <a:r>
              <a:rPr lang="ro-RO" sz="3600" i="1" dirty="0" smtClean="0">
                <a:latin typeface="Times New Roman" pitchFamily="18" charset="0"/>
                <a:cs typeface="Times New Roman" pitchFamily="18" charset="0"/>
              </a:rPr>
              <a:t>Étretat</a:t>
            </a:r>
            <a:r>
              <a:rPr lang="ro-RO" sz="3600" dirty="0" smtClean="0">
                <a:latin typeface="Times New Roman" pitchFamily="18" charset="0"/>
                <a:cs typeface="Times New Roman" pitchFamily="18" charset="0"/>
              </a:rPr>
              <a:t>)</a:t>
            </a:r>
            <a:r>
              <a:rPr lang="fr-FR" sz="3600" dirty="0" smtClean="0">
                <a:latin typeface="Times New Roman" pitchFamily="18" charset="0"/>
                <a:cs typeface="Times New Roman" pitchFamily="18" charset="0"/>
              </a:rPr>
              <a:t>, au pied desquelles s’étendent des plages de galets, sont de véritables murs verticaux de craie et de silex, parfois échancrées par des valleuses abritant quelques ports, notamment </a:t>
            </a:r>
            <a:r>
              <a:rPr lang="fr-FR" sz="3600" i="1" dirty="0" smtClean="0">
                <a:latin typeface="Times New Roman" pitchFamily="18" charset="0"/>
                <a:cs typeface="Times New Roman" pitchFamily="18" charset="0"/>
              </a:rPr>
              <a:t>Dieppe</a:t>
            </a:r>
            <a:r>
              <a:rPr lang="fr-FR" sz="3600" dirty="0" smtClean="0">
                <a:latin typeface="Times New Roman" pitchFamily="18" charset="0"/>
                <a:cs typeface="Times New Roman" pitchFamily="18" charset="0"/>
              </a:rPr>
              <a:t> et </a:t>
            </a:r>
            <a:r>
              <a:rPr lang="fr-FR" sz="3600" i="1" dirty="0" smtClean="0">
                <a:latin typeface="Times New Roman" pitchFamily="18" charset="0"/>
                <a:cs typeface="Times New Roman" pitchFamily="18" charset="0"/>
              </a:rPr>
              <a:t>Fécamp</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La Côte Fleurie et la Côte de Nacre offrent de nombreuses stations balnéaires et de vastes plages de sable fin (</a:t>
            </a:r>
            <a:r>
              <a:rPr lang="fr-FR" sz="3600" i="1" dirty="0" smtClean="0">
                <a:latin typeface="Times New Roman" pitchFamily="18" charset="0"/>
                <a:cs typeface="Times New Roman" pitchFamily="18" charset="0"/>
              </a:rPr>
              <a:t>Deauville, </a:t>
            </a:r>
            <a:r>
              <a:rPr lang="fr-FR" sz="3600" i="1" dirty="0" err="1" smtClean="0">
                <a:latin typeface="Times New Roman" pitchFamily="18" charset="0"/>
                <a:cs typeface="Times New Roman" pitchFamily="18" charset="0"/>
              </a:rPr>
              <a:t>Trouville</a:t>
            </a:r>
            <a:r>
              <a:rPr lang="ro-RO" sz="3600" i="1" dirty="0" smtClean="0">
                <a:latin typeface="Times New Roman" pitchFamily="18" charset="0"/>
                <a:cs typeface="Times New Roman" pitchFamily="18" charset="0"/>
              </a:rPr>
              <a:t>)</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La Manche présente à la fois des promontoires cristallins élevés dans le Nord du Cotentin (Cap de la Hague) et des parties de littoral bas et sablonneux (vers Saint-Vaast et le Mont Saint-Michel).</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La Normandie connaît une importante érosion de son littoral qui est en grande partie liée à l’anthropisation. Environ 60 % des plages de la région ont tendance à reculer. L’érosion la plus active concerne le littoral compris entre la baie du Mont Saint-Michel et le cap de la Hague, à l’Ouest du département de la Manche : le recul peut aller jusqu’à 5m par an en moyenne. Sur les falaises de craie de Seine-Maritime, le recul est de 20 cm/an en moyenne.</a:t>
            </a:r>
            <a:br>
              <a:rPr lang="fr-FR" sz="3600" dirty="0" smtClean="0">
                <a:latin typeface="Times New Roman" pitchFamily="18" charset="0"/>
                <a:cs typeface="Times New Roman" pitchFamily="18" charset="0"/>
              </a:rPr>
            </a:br>
            <a:endParaRPr lang="fr-FR" sz="3600" dirty="0" smtClean="0">
              <a:latin typeface="Times New Roman" pitchFamily="18" charset="0"/>
              <a:cs typeface="Times New Roman" pitchFamily="18" charset="0"/>
            </a:endParaRPr>
          </a:p>
          <a:p>
            <a:pPr>
              <a:buNone/>
            </a:pPr>
            <a:endParaRPr lang="ro-RO" dirty="0"/>
          </a:p>
        </p:txBody>
      </p:sp>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Monotype Corsiva" pitchFamily="66" charset="0"/>
                <a:cs typeface="Times New Roman" pitchFamily="18" charset="0"/>
              </a:rPr>
              <a:t>La Côte d’Albâtre</a:t>
            </a:r>
            <a:endParaRPr lang="ro-RO" dirty="0">
              <a:latin typeface="Monotype Corsiva" pitchFamily="66" charset="0"/>
              <a:cs typeface="Times New Roman" pitchFamily="18" charset="0"/>
            </a:endParaRPr>
          </a:p>
        </p:txBody>
      </p:sp>
      <p:pic>
        <p:nvPicPr>
          <p:cNvPr id="4" name="Content Placeholder 3" descr="0_ae573_33ff8582_orig.jpg"/>
          <p:cNvPicPr>
            <a:picLocks noGrp="1" noChangeAspect="1"/>
          </p:cNvPicPr>
          <p:nvPr>
            <p:ph idx="1"/>
          </p:nvPr>
        </p:nvPicPr>
        <p:blipFill>
          <a:blip r:embed="rId2" cstate="print"/>
          <a:stretch>
            <a:fillRect/>
          </a:stretch>
        </p:blipFill>
        <p:spPr>
          <a:xfrm>
            <a:off x="1066800" y="1524000"/>
            <a:ext cx="6934200" cy="4648200"/>
          </a:xfrm>
        </p:spPr>
      </p:pic>
    </p:spTree>
  </p:cSld>
  <p:clrMapOvr>
    <a:masterClrMapping/>
  </p:clrMapOvr>
  <p:transition advClick="0" advTm="1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184</Words>
  <Application>Microsoft Office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Bienvenue en Normandie!</vt:lpstr>
      <vt:lpstr>“Le voyage est une espèce de porte par où l'on sort de la réalité connue pour pénétrer dans une réalité inexplorée qui semble un rêve.”  (Guy de Maupassant, Au Soleil)</vt:lpstr>
      <vt:lpstr>Le saviez-vous?</vt:lpstr>
      <vt:lpstr>„Quand les bœufs vont à deux, le labourage va mieux.”</vt:lpstr>
      <vt:lpstr>    La nouvelle région Normandie - c'est dans l'histoire commune que se noue la confiance dans l’avenir.  L’écu rouge à deux léopards jaunes tournant la tête de face, blasonné de gueules à deux léopards d’or l’un sur l’autre est l’emblème héraldique de la Normandie continentale. Dans les îles Anglo-Normandes, les deux bailliages portent un blason à trois léopards, comme celui de Richard Ier d’Angleterre (Richard Cœur de Lion), roi d’Angleterre et duc de Normandie.    </vt:lpstr>
      <vt:lpstr>     La Normandie est une région du Nord-Ouest de la France. Ses deux façades maritimes (au Nord et à l'Ouest), de 603 kms de longueur, font face à la Manche. À l'Ouest de la péninsule du Cotentin se trouvent les îles Anglo-Normandes.     </vt:lpstr>
      <vt:lpstr> La Normandie s'étend sur 30 100 km2. En 2012 elle avait 3 568 476 habitants. Les 5 départements de la région sont : Calvados, Orne, Manche (de l'ancienne région Basse-Normandie). Eure et Seine-Maritime (de l'ancienne région Haute-Normandie).   </vt:lpstr>
      <vt:lpstr>Le littoral de la Normandie</vt:lpstr>
      <vt:lpstr>La Côte d’Albâtre</vt:lpstr>
      <vt:lpstr>La Côte Fleurie</vt:lpstr>
      <vt:lpstr>Le Mont Saint-Michel</vt:lpstr>
      <vt:lpstr>Le saviez-vous?</vt:lpstr>
      <vt:lpstr>Rouen</vt:lpstr>
      <vt:lpstr>Jeanne d’Arc</vt:lpstr>
      <vt:lpstr>    La Cathédrale Notre-Dame est le monument le plus prestigieux de la ville de Rouen. C'est une construction d’architecture gothique dont les premières pierres remontent au haut Moyen Âge. Elle a la particularité, rare en France, de conserver son palais archiépiscopal et les constructions annexes environnantes datant de la même époque. Considérée comme « la plus humaine des cathédrales » par le manque de symétrie de sa façade occidentale, elle est mondialement connue, notamment à travers les 30 tableaux de la série des Cathédrales de Rouen, peints par Claude Monet.</vt:lpstr>
      <vt:lpstr>La cathédrale Notre-Dame de Rouen</vt:lpstr>
      <vt:lpstr>Caen</vt:lpstr>
      <vt:lpstr>Le Mémorial de Caen</vt:lpstr>
      <vt:lpstr>Guy de Maupassant</vt:lpstr>
      <vt:lpstr>Dans le Paris du XIXème siècle, Georges Duroy, fils de paysans, veut réussir dans la vie. Il utilise ses connections et surtout les femmes qu'il rencontre pour se hisser dans la société. Duroy est séduisant, charmeur, et séduit les femmes d'hommes importants qui sont douées pour tirer les ficelles en privé. Le plus irritant chez cet homme est qu'il n'est jamais satisfait! A chaque fois, qu'il obtient la lady et les avantages qui vont avec, il en veut plus et enrage de voir d'autres réussir mieux que lui. A force de machinations, il parviendra au sommet non sans briser quelques destins et coeurs dans son sillage.</vt:lpstr>
      <vt:lpstr>Sitographie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dc:creator>
  <cp:lastModifiedBy>Elena</cp:lastModifiedBy>
  <cp:revision>65</cp:revision>
  <dcterms:created xsi:type="dcterms:W3CDTF">2006-08-16T00:00:00Z</dcterms:created>
  <dcterms:modified xsi:type="dcterms:W3CDTF">2020-11-17T14:58:47Z</dcterms:modified>
</cp:coreProperties>
</file>