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7" r:id="rId12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2A48A-1EB2-4EE6-9A55-92592977F754}" type="datetimeFigureOut">
              <a:rPr lang="ro-RO" smtClean="0"/>
              <a:t>13.11.2020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8C800-86AB-44F4-AE37-9407744CE5B0}" type="slidenum">
              <a:rPr lang="ro-RO" smtClean="0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kipedia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1921" TargetMode="External"/><Relationship Id="rId13" Type="http://schemas.openxmlformats.org/officeDocument/2006/relationships/hyperlink" Target="https://fr.wikipedia.org/wiki/2015" TargetMode="External"/><Relationship Id="rId18" Type="http://schemas.openxmlformats.org/officeDocument/2006/relationships/image" Target="../media/image15.jpeg"/><Relationship Id="rId3" Type="http://schemas.openxmlformats.org/officeDocument/2006/relationships/hyperlink" Target="https://fr.wikipedia.org/wiki/Nom_de_sc%C3%A8ne" TargetMode="External"/><Relationship Id="rId21" Type="http://schemas.openxmlformats.org/officeDocument/2006/relationships/hyperlink" Target="https://fr.wikipedia.org/wiki/21_septembre" TargetMode="External"/><Relationship Id="rId7" Type="http://schemas.openxmlformats.org/officeDocument/2006/relationships/hyperlink" Target="https://fr.wikipedia.org/wiki/Juin_1921" TargetMode="External"/><Relationship Id="rId12" Type="http://schemas.openxmlformats.org/officeDocument/2006/relationships/hyperlink" Target="https://fr.wikipedia.org/wiki/F%C3%A9vrier_2015" TargetMode="External"/><Relationship Id="rId17" Type="http://schemas.openxmlformats.org/officeDocument/2006/relationships/hyperlink" Target="https://fr.wikipedia.org/wiki/Cin%C3%A9ma_am%C3%A9ricain" TargetMode="External"/><Relationship Id="rId2" Type="http://schemas.openxmlformats.org/officeDocument/2006/relationships/image" Target="../media/image14.jpeg"/><Relationship Id="rId16" Type="http://schemas.openxmlformats.org/officeDocument/2006/relationships/hyperlink" Target="https://fr.wikipedia.org/wiki/Ann%C3%A9es_1940" TargetMode="External"/><Relationship Id="rId20" Type="http://schemas.openxmlformats.org/officeDocument/2006/relationships/hyperlink" Target="https://fr.wikipedia.org/wiki/Metteur_en_sc%C3%A8n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r.wikipedia.org/wiki/19_juin" TargetMode="External"/><Relationship Id="rId11" Type="http://schemas.openxmlformats.org/officeDocument/2006/relationships/hyperlink" Target="https://fr.wikipedia.org/wiki/14_f%C3%A9vrier" TargetMode="External"/><Relationship Id="rId24" Type="http://schemas.openxmlformats.org/officeDocument/2006/relationships/hyperlink" Target="https://fr.wikipedia.org/wiki/Bouches-du-Rh%C3%B4ne" TargetMode="External"/><Relationship Id="rId5" Type="http://schemas.openxmlformats.org/officeDocument/2006/relationships/hyperlink" Target="https://fr.wikipedia.org/wiki/France" TargetMode="External"/><Relationship Id="rId15" Type="http://schemas.openxmlformats.org/officeDocument/2006/relationships/hyperlink" Target="https://fr.wikipedia.org/wiki/%C3%89tats-Unis" TargetMode="External"/><Relationship Id="rId23" Type="http://schemas.openxmlformats.org/officeDocument/2006/relationships/hyperlink" Target="https://fr.wikipedia.org/wiki/1950" TargetMode="External"/><Relationship Id="rId10" Type="http://schemas.openxmlformats.org/officeDocument/2006/relationships/hyperlink" Target="https://fr.wikipedia.org/wiki/Louis_Jourdan" TargetMode="External"/><Relationship Id="rId19" Type="http://schemas.openxmlformats.org/officeDocument/2006/relationships/hyperlink" Target="https://fr.wikipedia.org/wiki/Auteur_de_th%C3%A9%C3%A2tre" TargetMode="External"/><Relationship Id="rId4" Type="http://schemas.openxmlformats.org/officeDocument/2006/relationships/hyperlink" Target="https://fr.wikipedia.org/wiki/Acteur" TargetMode="External"/><Relationship Id="rId9" Type="http://schemas.openxmlformats.org/officeDocument/2006/relationships/hyperlink" Target="https://fr.wikipedia.org/wiki/Marseille" TargetMode="External"/><Relationship Id="rId14" Type="http://schemas.openxmlformats.org/officeDocument/2006/relationships/hyperlink" Target="https://fr.wikipedia.org/wiki/Beverly_Hills" TargetMode="External"/><Relationship Id="rId22" Type="http://schemas.openxmlformats.org/officeDocument/2006/relationships/hyperlink" Target="https://fr.wikipedia.org/wiki/Septembre_1950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editerranean_Sea" TargetMode="External"/><Relationship Id="rId2" Type="http://schemas.openxmlformats.org/officeDocument/2006/relationships/hyperlink" Target="https://en.wikipedia.org/wiki/Rh%C3%B4n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ignon-et-provence.com/monuments/caves-palais-saint-firmin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https://www.avignon-et-provence.com/monuments/tour-magn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avignon-et-provence.com/monuments/forteresse-de-morna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vignon-et-provence.com/monuments/palais-ideal-facteur-cheval-hauterives" TargetMode="External"/><Relationship Id="rId3" Type="http://schemas.openxmlformats.org/officeDocument/2006/relationships/hyperlink" Target="https://www.avignon-et-provence.com/monuments/chateaux-de-drome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www.avignon-et-provence.com/monuments/forteresse-de-morna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hyperlink" Target="https://www.avignon-et-provence.com/monuments/chateau-de-grigna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ignon-et-provence.com/monuments/palais-ideal-facteur-cheval-hauterives" TargetMode="External"/><Relationship Id="rId7" Type="http://schemas.openxmlformats.org/officeDocument/2006/relationships/hyperlink" Target="https://www.avignon-et-provence.com/monuments/chateau-de-roi-rene-de-tarascon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www.avignon-et-provence.com/monuments/arenes-de-nimes" TargetMode="Externa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ignon-et-provence.com/traditions/fete-de-transhumance-saint-remy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www.avignon-et-provence.com/traditions/messe-de-truffe-richerenches" TargetMode="Externa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ignon-et-provence.com/traditions/fete-costume-arles" TargetMode="External"/><Relationship Id="rId7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avignon-et-provence.com/traditions/marche-flottant-de-lisle-sur-sorgue" TargetMode="External"/><Relationship Id="rId5" Type="http://schemas.openxmlformats.org/officeDocument/2006/relationships/hyperlink" Target="https://www.avignon-et-provence.com/traditions/marche-de-noel-avignon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  <a:alpha val="88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La Provence</a:t>
            </a:r>
            <a:b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</a:br>
            <a: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/>
            </a:r>
            <a:b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</a:br>
            <a:r>
              <a:rPr lang="fr-FR" dirty="0" err="1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Élèv</a:t>
            </a:r>
            <a:r>
              <a:rPr lang="ro-RO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e</a:t>
            </a:r>
            <a:r>
              <a:rPr lang="en-US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:Irina Maria </a:t>
            </a:r>
            <a:r>
              <a:rPr lang="en-US" dirty="0" err="1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Dolache</a:t>
            </a:r>
            <a: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/>
            </a:r>
            <a:b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</a:br>
            <a: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La VII </a:t>
            </a:r>
            <a:r>
              <a:rPr lang="fr-FR" dirty="0" err="1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ème</a:t>
            </a:r>
            <a: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 A,</a:t>
            </a:r>
            <a:b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</a:br>
            <a: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/>
            </a:r>
            <a:b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</a:br>
            <a: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Lycée Théorique “ </a:t>
            </a:r>
            <a:r>
              <a:rPr lang="fr-FR" dirty="0" err="1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Mihai</a:t>
            </a:r>
            <a: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 Eminescu” </a:t>
            </a:r>
            <a:r>
              <a:rPr lang="fr-FR" dirty="0" err="1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Calarasi</a:t>
            </a:r>
            <a: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/>
            </a:r>
            <a:b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</a:br>
            <a: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/>
            </a:r>
            <a:b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</a:br>
            <a:r>
              <a:rPr lang="fr-FR" dirty="0" smtClean="0">
                <a:latin typeface="MS Gothic" pitchFamily="49" charset="-128"/>
                <a:ea typeface="MS Gothic" pitchFamily="49" charset="-128"/>
                <a:cs typeface="Arial" pitchFamily="34" charset="0"/>
              </a:rPr>
              <a:t>Professeur Radu Cornelia</a:t>
            </a:r>
            <a:endParaRPr lang="ro-RO" dirty="0">
              <a:latin typeface="MS Gothic" pitchFamily="49" charset="-128"/>
              <a:ea typeface="MS Gothic" pitchFamily="49" charset="-128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6500834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u="sng" dirty="0">
                <a:hlinkClick r:id="rId2"/>
              </a:rPr>
              <a:t>www.wikipedia.org</a:t>
            </a:r>
          </a:p>
          <a:p>
            <a:endParaRPr lang="ro-R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7" descr="Description de cette image, également commentée ci-aprè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2571768" cy="3571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143240" y="785794"/>
            <a:ext cx="54292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Louis Jourdan</a:t>
            </a:r>
            <a:r>
              <a:rPr lang="fr-FR" sz="2400" dirty="0"/>
              <a:t>, </a:t>
            </a:r>
            <a:r>
              <a:rPr lang="fr-FR" sz="2400" dirty="0">
                <a:hlinkClick r:id="rId3" tooltip="Nom de scène"/>
              </a:rPr>
              <a:t>nom de scène</a:t>
            </a:r>
            <a:r>
              <a:rPr lang="fr-FR" sz="2400" dirty="0"/>
              <a:t> de </a:t>
            </a:r>
            <a:r>
              <a:rPr lang="fr-FR" sz="2400" b="1" dirty="0"/>
              <a:t>Louis Gendre</a:t>
            </a:r>
            <a:r>
              <a:rPr lang="fr-FR" sz="2400" dirty="0"/>
              <a:t>, est un </a:t>
            </a:r>
            <a:r>
              <a:rPr lang="fr-FR" sz="2400" dirty="0">
                <a:hlinkClick r:id="rId4" tooltip="Acteur"/>
              </a:rPr>
              <a:t>acteur</a:t>
            </a:r>
            <a:r>
              <a:rPr lang="fr-FR" sz="2400" dirty="0"/>
              <a:t> </a:t>
            </a:r>
            <a:r>
              <a:rPr lang="fr-FR" sz="2400" dirty="0">
                <a:hlinkClick r:id="rId5" tooltip="France"/>
              </a:rPr>
              <a:t>français</a:t>
            </a:r>
            <a:r>
              <a:rPr lang="fr-FR" sz="2400" dirty="0"/>
              <a:t> né le </a:t>
            </a:r>
            <a:r>
              <a:rPr lang="fr-FR" sz="2400" dirty="0">
                <a:hlinkClick r:id="rId6" tooltip="19 juin"/>
              </a:rPr>
              <a:t>19</a:t>
            </a:r>
            <a:r>
              <a:rPr lang="fr-FR" sz="2400" dirty="0" smtClean="0"/>
              <a:t> </a:t>
            </a:r>
            <a:r>
              <a:rPr lang="fr-FR" sz="2400" dirty="0">
                <a:hlinkClick r:id="rId7" tooltip="Juin 1921"/>
              </a:rPr>
              <a:t>juin</a:t>
            </a:r>
            <a:r>
              <a:rPr lang="fr-FR" sz="2400" dirty="0" smtClean="0"/>
              <a:t> </a:t>
            </a:r>
            <a:r>
              <a:rPr lang="fr-FR" sz="2400" dirty="0">
                <a:hlinkClick r:id="rId8" tooltip="1921"/>
              </a:rPr>
              <a:t>1921</a:t>
            </a:r>
            <a:r>
              <a:rPr lang="fr-FR" sz="2400" dirty="0"/>
              <a:t> à </a:t>
            </a:r>
            <a:r>
              <a:rPr lang="fr-FR" sz="2400" dirty="0">
                <a:hlinkClick r:id="rId9" tooltip="Marseille"/>
              </a:rPr>
              <a:t>Marseille</a:t>
            </a:r>
            <a:r>
              <a:rPr lang="fr-FR" sz="2400" baseline="30000" dirty="0">
                <a:hlinkClick r:id="rId10"/>
              </a:rPr>
              <a:t>1</a:t>
            </a:r>
            <a:r>
              <a:rPr lang="fr-FR" sz="2400" dirty="0"/>
              <a:t> et mort le </a:t>
            </a:r>
            <a:r>
              <a:rPr lang="fr-FR" sz="2400" dirty="0">
                <a:hlinkClick r:id="rId11" tooltip="14 février"/>
              </a:rPr>
              <a:t>14</a:t>
            </a:r>
            <a:r>
              <a:rPr lang="fr-FR" sz="2400" dirty="0" smtClean="0"/>
              <a:t> </a:t>
            </a:r>
            <a:r>
              <a:rPr lang="fr-FR" sz="2400" dirty="0">
                <a:hlinkClick r:id="rId12" tooltip="Février 2015"/>
              </a:rPr>
              <a:t>février</a:t>
            </a:r>
            <a:r>
              <a:rPr lang="fr-FR" sz="2400" dirty="0" smtClean="0"/>
              <a:t> </a:t>
            </a:r>
            <a:r>
              <a:rPr lang="fr-FR" sz="2400" dirty="0">
                <a:hlinkClick r:id="rId13" tooltip="2015"/>
              </a:rPr>
              <a:t>2015</a:t>
            </a:r>
            <a:r>
              <a:rPr lang="fr-FR" sz="2400" dirty="0"/>
              <a:t> à </a:t>
            </a:r>
            <a:r>
              <a:rPr lang="fr-FR" sz="2400" dirty="0">
                <a:hlinkClick r:id="rId14" tooltip="Beverly Hills"/>
              </a:rPr>
              <a:t>Beverly Hills</a:t>
            </a:r>
            <a:r>
              <a:rPr lang="fr-FR" sz="2400" baseline="30000" dirty="0">
                <a:hlinkClick r:id="rId10"/>
              </a:rPr>
              <a:t>2</a:t>
            </a:r>
            <a:r>
              <a:rPr lang="fr-FR" sz="2400" baseline="30000" dirty="0"/>
              <a:t>,</a:t>
            </a:r>
            <a:r>
              <a:rPr lang="fr-FR" sz="2400" baseline="30000" dirty="0">
                <a:hlinkClick r:id="rId10"/>
              </a:rPr>
              <a:t>3</a:t>
            </a:r>
            <a:r>
              <a:rPr lang="fr-FR" sz="2400" dirty="0"/>
              <a:t>. Après avoir débuté en France, il s'expatrie aux </a:t>
            </a:r>
            <a:r>
              <a:rPr lang="fr-FR" sz="2400" dirty="0">
                <a:hlinkClick r:id="rId15" tooltip="États-Unis"/>
              </a:rPr>
              <a:t>États-Unis</a:t>
            </a:r>
            <a:r>
              <a:rPr lang="fr-FR" sz="2400" dirty="0"/>
              <a:t> dès la fin des </a:t>
            </a:r>
            <a:r>
              <a:rPr lang="fr-FR" sz="2400" dirty="0">
                <a:hlinkClick r:id="rId16" tooltip="Années 1940"/>
              </a:rPr>
              <a:t>années 1940</a:t>
            </a:r>
            <a:r>
              <a:rPr lang="fr-FR" sz="2400" dirty="0"/>
              <a:t> et fait ensuite l'essentiel de sa carrière dans le </a:t>
            </a:r>
            <a:r>
              <a:rPr lang="fr-FR" sz="2400" dirty="0">
                <a:hlinkClick r:id="rId17" tooltip="Cinéma américain"/>
              </a:rPr>
              <a:t>cinéma américain</a:t>
            </a:r>
            <a:r>
              <a:rPr lang="fr-FR" sz="2400" dirty="0"/>
              <a:t>.</a:t>
            </a:r>
            <a:endParaRPr lang="ro-RO" sz="2400" dirty="0"/>
          </a:p>
        </p:txBody>
      </p:sp>
      <p:pic>
        <p:nvPicPr>
          <p:cNvPr id="21513" name="Picture 9" descr="Description de cette image, également commentée ci-après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0" y="3929066"/>
            <a:ext cx="3071802" cy="271462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428992" y="3929066"/>
            <a:ext cx="457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/>
              <a:t>Philippe </a:t>
            </a:r>
            <a:r>
              <a:rPr lang="fr-FR" sz="2800" b="1" dirty="0" err="1"/>
              <a:t>Caubère</a:t>
            </a:r>
            <a:r>
              <a:rPr lang="fr-FR" sz="2800" dirty="0"/>
              <a:t>, est un </a:t>
            </a:r>
            <a:r>
              <a:rPr lang="fr-FR" sz="2800" dirty="0">
                <a:hlinkClick r:id="rId4" tooltip="Acteur"/>
              </a:rPr>
              <a:t>comédien</a:t>
            </a:r>
            <a:r>
              <a:rPr lang="fr-FR" sz="2800" dirty="0"/>
              <a:t>, </a:t>
            </a:r>
            <a:r>
              <a:rPr lang="fr-FR" sz="2800" dirty="0">
                <a:hlinkClick r:id="rId19" tooltip="Auteur de théâtre"/>
              </a:rPr>
              <a:t>auteur de théâtre</a:t>
            </a:r>
            <a:r>
              <a:rPr lang="fr-FR" sz="2800" dirty="0"/>
              <a:t> et </a:t>
            </a:r>
            <a:r>
              <a:rPr lang="fr-FR" sz="2800" dirty="0">
                <a:hlinkClick r:id="rId20" tooltip="Metteur en scène"/>
              </a:rPr>
              <a:t>metteur en scène</a:t>
            </a:r>
            <a:r>
              <a:rPr lang="fr-FR" sz="2800" dirty="0"/>
              <a:t> </a:t>
            </a:r>
            <a:r>
              <a:rPr lang="fr-FR" sz="2800" dirty="0">
                <a:hlinkClick r:id="rId5" tooltip="France"/>
              </a:rPr>
              <a:t>français</a:t>
            </a:r>
            <a:r>
              <a:rPr lang="fr-FR" sz="2800" dirty="0"/>
              <a:t> né le </a:t>
            </a:r>
            <a:r>
              <a:rPr lang="fr-FR" sz="2800" dirty="0">
                <a:hlinkClick r:id="rId21" tooltip="21 septembre"/>
              </a:rPr>
              <a:t>21</a:t>
            </a:r>
            <a:r>
              <a:rPr lang="fr-FR" sz="2800" dirty="0" smtClean="0"/>
              <a:t> </a:t>
            </a:r>
            <a:r>
              <a:rPr lang="fr-FR" sz="2800" dirty="0">
                <a:hlinkClick r:id="rId22" tooltip="Septembre 1950"/>
              </a:rPr>
              <a:t>septembre</a:t>
            </a:r>
            <a:r>
              <a:rPr lang="fr-FR" sz="2800" dirty="0" smtClean="0"/>
              <a:t> </a:t>
            </a:r>
            <a:r>
              <a:rPr lang="fr-FR" sz="2800" dirty="0">
                <a:hlinkClick r:id="rId23" tooltip="1950"/>
              </a:rPr>
              <a:t>1950</a:t>
            </a:r>
            <a:r>
              <a:rPr lang="fr-FR" sz="2800" dirty="0"/>
              <a:t> à </a:t>
            </a:r>
            <a:r>
              <a:rPr lang="fr-FR" sz="2800" dirty="0">
                <a:hlinkClick r:id="rId9" tooltip="Marseille"/>
              </a:rPr>
              <a:t>Marseille</a:t>
            </a:r>
            <a:r>
              <a:rPr lang="fr-FR" sz="2800" dirty="0"/>
              <a:t>, (</a:t>
            </a:r>
            <a:r>
              <a:rPr lang="fr-FR" sz="2800" dirty="0">
                <a:hlinkClick r:id="rId24" tooltip="Bouches-du-Rhône"/>
              </a:rPr>
              <a:t>Bouches-du-Rhône</a:t>
            </a:r>
            <a:r>
              <a:rPr lang="fr-FR" sz="2800" dirty="0"/>
              <a:t>).</a:t>
            </a:r>
            <a:endParaRPr lang="ro-RO" sz="2800" dirty="0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500430" y="285728"/>
            <a:ext cx="4929222" cy="287910"/>
          </a:xfrm>
          <a:prstGeom prst="rect">
            <a:avLst/>
          </a:prstGeom>
          <a:solidFill>
            <a:srgbClr val="F8F9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1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itchFamily="34" charset="0"/>
              </a:rPr>
              <a:t>personnalités nées en Provence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174" y="2214554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La fin</a:t>
            </a:r>
            <a:endParaRPr lang="ro-RO" sz="9600" dirty="0"/>
          </a:p>
        </p:txBody>
      </p:sp>
      <p:sp>
        <p:nvSpPr>
          <p:cNvPr id="5" name="5-Point Star 4"/>
          <p:cNvSpPr/>
          <p:nvPr/>
        </p:nvSpPr>
        <p:spPr>
          <a:xfrm>
            <a:off x="6143636" y="1071546"/>
            <a:ext cx="1928826" cy="157163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5-Point Star 5"/>
          <p:cNvSpPr/>
          <p:nvPr/>
        </p:nvSpPr>
        <p:spPr>
          <a:xfrm>
            <a:off x="1000100" y="714356"/>
            <a:ext cx="1571636" cy="12858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5-Point Star 6"/>
          <p:cNvSpPr/>
          <p:nvPr/>
        </p:nvSpPr>
        <p:spPr>
          <a:xfrm>
            <a:off x="5572132" y="4714884"/>
            <a:ext cx="2000264" cy="164307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5-Point Star 7"/>
          <p:cNvSpPr/>
          <p:nvPr/>
        </p:nvSpPr>
        <p:spPr>
          <a:xfrm>
            <a:off x="1214414" y="3643314"/>
            <a:ext cx="2000264" cy="17859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ro-RO" dirty="0" smtClean="0"/>
              <a:t>ositionnement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/>
              <a:t>Provence</a:t>
            </a:r>
            <a:r>
              <a:rPr lang="fr-FR" dirty="0"/>
              <a:t> </a:t>
            </a:r>
            <a:r>
              <a:rPr lang="fr-FR" dirty="0" smtClean="0"/>
              <a:t> </a:t>
            </a:r>
            <a:r>
              <a:rPr lang="fr-FR" dirty="0"/>
              <a:t>est une région géographique et une province historique du sud-est de la France, qui s'étend de la rive gauche du bas </a:t>
            </a:r>
            <a:r>
              <a:rPr lang="fr-FR" dirty="0">
                <a:hlinkClick r:id="rId2" tooltip="Rhône"/>
              </a:rPr>
              <a:t>Rhône</a:t>
            </a:r>
            <a:r>
              <a:rPr lang="fr-FR" dirty="0"/>
              <a:t> à l'ouest jusqu'à la frontière italienne à l'est, et est bordée par la </a:t>
            </a:r>
            <a:r>
              <a:rPr lang="fr-FR" dirty="0" smtClean="0">
                <a:hlinkClick r:id="rId3" tooltip="Mediterranean Sea"/>
              </a:rPr>
              <a:t>mer </a:t>
            </a:r>
            <a:r>
              <a:rPr lang="fr-FR" dirty="0">
                <a:hlinkClick r:id="rId3" tooltip="Mediterranean Sea"/>
              </a:rPr>
              <a:t>Méditerranée</a:t>
            </a:r>
            <a:r>
              <a:rPr lang="fr-FR" dirty="0"/>
              <a:t> au sud</a:t>
            </a:r>
            <a:r>
              <a:rPr lang="fr-FR" dirty="0" smtClean="0"/>
              <a:t>.</a:t>
            </a:r>
          </a:p>
          <a:p>
            <a:r>
              <a:rPr lang="fr-FR" dirty="0"/>
              <a:t>4 principales villes de la Provence :</a:t>
            </a:r>
          </a:p>
          <a:p>
            <a:r>
              <a:rPr lang="fr-FR" dirty="0"/>
              <a:t>Avignon</a:t>
            </a:r>
          </a:p>
          <a:p>
            <a:r>
              <a:rPr lang="fr-FR" dirty="0"/>
              <a:t>Arles</a:t>
            </a:r>
          </a:p>
          <a:p>
            <a:r>
              <a:rPr lang="fr-FR" dirty="0"/>
              <a:t>Marseille</a:t>
            </a:r>
          </a:p>
          <a:p>
            <a:r>
              <a:rPr lang="fr-FR" dirty="0"/>
              <a:t>Aix en Provence</a:t>
            </a:r>
          </a:p>
          <a:p>
            <a:endParaRPr lang="ro-R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Provența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o-RO"/>
          </a:p>
        </p:txBody>
      </p:sp>
      <p:pic>
        <p:nvPicPr>
          <p:cNvPr id="24579" name="Picture 3" descr="C:\Users\x\Downloads\Biologie- Excretia si sistemul excretor la om, sapt. 4- 8.05.2020_files\muc idk wh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929718" cy="66437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4581" name="AutoShape 5" descr="Provența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o-R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796908"/>
          </a:xfrm>
        </p:spPr>
        <p:txBody>
          <a:bodyPr>
            <a:normAutofit/>
          </a:bodyPr>
          <a:lstStyle/>
          <a:p>
            <a:r>
              <a:rPr lang="ro-RO" sz="3200" b="1" cap="all" dirty="0"/>
              <a:t>MONUMENTS EN </a:t>
            </a:r>
            <a:r>
              <a:rPr lang="ro-RO" sz="3200" b="1" cap="all" dirty="0" smtClean="0"/>
              <a:t>PROVENCE</a:t>
            </a:r>
            <a:endParaRPr lang="ro-RO" sz="3200" dirty="0"/>
          </a:p>
        </p:txBody>
      </p:sp>
      <p:pic>
        <p:nvPicPr>
          <p:cNvPr id="16388" name="Picture 4" descr="https://www.avignon-et-provence.com/sites/default/files/styles/col_xl/public/incontournables/images/84-luberon-caves-saint-firmin-vig.jpg?itok=35rbB7G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3619500" cy="2476500"/>
          </a:xfrm>
          <a:prstGeom prst="rect">
            <a:avLst/>
          </a:prstGeo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4226510"/>
            <a:ext cx="91440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  </a:t>
            </a:r>
            <a:r>
              <a:rPr kumimoji="0" lang="ro-RO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</a:rPr>
              <a:t> </a:t>
            </a:r>
            <a:r>
              <a:rPr kumimoji="0" lang="ro-RO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</a:rPr>
              <a:t>        </a:t>
            </a:r>
            <a:endParaRPr kumimoji="0" 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1C1C1B"/>
                </a:solidFill>
                <a:effectLst/>
                <a:latin typeface="inherit"/>
                <a:cs typeface="Arial" pitchFamily="34" charset="0"/>
              </a:rPr>
              <a:t>#</a:t>
            </a: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Les Caves du Palais</a:t>
            </a: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  <a:hlinkClick r:id="rId3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 Saint Firmin</a:t>
            </a:r>
            <a:endParaRPr kumimoji="0" lang="ro-RO" sz="3200" b="1" i="1" u="none" strike="noStrike" cap="none" normalizeH="0" baseline="0" dirty="0" smtClean="0">
              <a:ln>
                <a:noFill/>
              </a:ln>
              <a:solidFill>
                <a:srgbClr val="1C1C1B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Un monde souterrain caché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878786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sous la roche à Gordes.</a:t>
            </a:r>
            <a:endParaRPr kumimoji="0" lang="ro-RO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1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357818" y="4000504"/>
            <a:ext cx="4275209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1C1C1B"/>
                </a:solidFill>
                <a:effectLst/>
                <a:latin typeface="inherit"/>
                <a:cs typeface="Arial" pitchFamily="34" charset="0"/>
              </a:rPr>
              <a:t>#</a:t>
            </a: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4"/>
              </a:rPr>
              <a:t>La Tour Magne</a:t>
            </a:r>
            <a:endParaRPr kumimoji="0" lang="ro-RO" sz="3200" b="1" i="1" u="none" strike="noStrike" cap="none" normalizeH="0" baseline="0" dirty="0" smtClean="0">
              <a:ln>
                <a:noFill/>
              </a:ln>
              <a:solidFill>
                <a:srgbClr val="1C1C1B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La Grande Tour, démonstration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878786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 de la puissance romaine</a:t>
            </a:r>
            <a:endParaRPr kumimoji="0" lang="ro-RO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o-RO" sz="15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                </a:t>
            </a:r>
            <a:b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90" name="Picture 6" descr="https://www.avignon-et-provence.com/sites/all/themes/avignon/img/plus.png">
            <a:hlinkClick r:id="rId3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13238" y="-114300"/>
            <a:ext cx="504825" cy="447675"/>
          </a:xfrm>
          <a:prstGeom prst="rect">
            <a:avLst/>
          </a:prstGeom>
          <a:noFill/>
        </p:spPr>
      </p:pic>
      <p:pic>
        <p:nvPicPr>
          <p:cNvPr id="16392" name="Picture 8" descr="https://www.avignon-et-provence.com/sites/default/files/styles/col_xl/public/incontournables/images/01-tour-magne-nimes.jpg?itok=oYiS5DuD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3504" y="1428736"/>
            <a:ext cx="3619500" cy="2476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pPr fontAlgn="base"/>
            <a:r>
              <a:rPr lang="fr-FR" b="1" i="1" dirty="0"/>
              <a:t>#</a:t>
            </a:r>
            <a:r>
              <a:rPr lang="fr-FR" b="1" i="1" dirty="0">
                <a:hlinkClick r:id="rId2"/>
              </a:rPr>
              <a:t>La forteresse de </a:t>
            </a:r>
            <a:r>
              <a:rPr lang="fr-FR" b="1" i="1" dirty="0" err="1">
                <a:hlinkClick r:id="rId2"/>
              </a:rPr>
              <a:t>Mornas</a:t>
            </a:r>
            <a:r>
              <a:rPr lang="fr-FR" b="1" i="1" dirty="0"/>
              <a:t/>
            </a:r>
            <a:br>
              <a:rPr lang="fr-FR" b="1" i="1" dirty="0"/>
            </a:br>
            <a:r>
              <a:rPr lang="fr-FR" dirty="0"/>
              <a:t>Des animations médiévales pour le bonheur des enfants</a:t>
            </a:r>
            <a:br>
              <a:rPr lang="fr-FR" dirty="0"/>
            </a:br>
            <a:endParaRPr lang="ro-RO" dirty="0"/>
          </a:p>
        </p:txBody>
      </p:sp>
      <p:pic>
        <p:nvPicPr>
          <p:cNvPr id="4" name="Picture 2" descr="https://www.avignon-et-provence.com/sites/default/files/styles/col_xl/public/incontournables/images/84-forteresse-mornas.jpg?itok=4m93qW1c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2285992"/>
            <a:ext cx="8001056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771775" y="2938463"/>
            <a:ext cx="4381008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4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o-RO" sz="14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</a:br>
            <a:r>
              <a:rPr kumimoji="0" lang="ro-RO" sz="14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s</a:t>
            </a:r>
            <a:endParaRPr kumimoji="0" lang="ro-RO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 </a:t>
            </a:r>
            <a:r>
              <a:rPr kumimoji="0" lang="ro-RO" sz="15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 </a:t>
            </a:r>
            <a: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                                                        </a:t>
            </a:r>
            <a:r>
              <a:rPr kumimoji="0" lang="ro-RO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2"/>
              </a:rPr>
              <a:t>  </a:t>
            </a:r>
            <a:endParaRPr kumimoji="0" 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6942606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1C1C1B"/>
                </a:solidFill>
                <a:effectLst/>
                <a:latin typeface="inherit"/>
                <a:cs typeface="Arial" pitchFamily="34" charset="0"/>
              </a:rPr>
              <a:t>#</a:t>
            </a: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Les Châteaux de la </a:t>
            </a: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  <a:hlinkClick r:id="rId3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Drôme</a:t>
            </a:r>
            <a:endParaRPr kumimoji="0" lang="ro-RO" sz="3200" b="1" i="1" u="none" strike="noStrike" cap="none" normalizeH="0" baseline="0" dirty="0" smtClean="0">
              <a:ln>
                <a:noFill/>
              </a:ln>
              <a:solidFill>
                <a:srgbClr val="1C1C1B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Des histoires de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878786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châteaux et des lieux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878786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uniques alliés à une culture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878786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 fascinante</a:t>
            </a:r>
            <a:endParaRPr kumimoji="0" lang="ro-RO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                                                          </a:t>
            </a:r>
            <a:r>
              <a:rPr kumimoji="0" lang="ro-RO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  </a:t>
            </a:r>
            <a:endParaRPr kumimoji="0" lang="ro-RO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071934" y="3964900"/>
            <a:ext cx="6622006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1C1C1B"/>
                </a:solidFill>
                <a:effectLst/>
                <a:latin typeface="inherit"/>
                <a:cs typeface="Arial" pitchFamily="34" charset="0"/>
              </a:rPr>
              <a:t>#</a:t>
            </a: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4"/>
              </a:rPr>
              <a:t>Le château de Grignan</a:t>
            </a:r>
            <a:endParaRPr kumimoji="0" lang="ro-RO" sz="3200" b="1" i="1" u="none" strike="noStrike" cap="none" normalizeH="0" baseline="0" dirty="0" smtClean="0">
              <a:ln>
                <a:noFill/>
              </a:ln>
              <a:solidFill>
                <a:srgbClr val="1C1C1B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Un palais renaissance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878786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 remarquable aux panoramas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878786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uniques</a:t>
            </a:r>
            <a:endParaRPr kumimoji="0" lang="ro-RO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                                                      </a:t>
            </a:r>
            <a: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    </a:t>
            </a:r>
            <a:r>
              <a:rPr kumimoji="0" lang="ro-RO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4"/>
              </a:rPr>
              <a:t>  </a:t>
            </a:r>
            <a:endParaRPr kumimoji="0" 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</a:endParaRPr>
          </a:p>
        </p:txBody>
      </p:sp>
      <p:pic>
        <p:nvPicPr>
          <p:cNvPr id="17411" name="Picture 3" descr="https://www.avignon-et-provence.com/sites/all/themes/avignon/img/plus.png">
            <a:hlinkClick r:id="rId2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0" y="-960438"/>
            <a:ext cx="504825" cy="447675"/>
          </a:xfrm>
          <a:prstGeom prst="rect">
            <a:avLst/>
          </a:prstGeom>
          <a:noFill/>
        </p:spPr>
      </p:pic>
      <p:pic>
        <p:nvPicPr>
          <p:cNvPr id="17413" name="Picture 5" descr="https://www.avignon-et-provence.com/sites/default/files/styles/col_xl/public/zones/images/26_-chateaux-drome-vig.jpg?itok=wngiovI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3214686"/>
            <a:ext cx="3619500" cy="3190880"/>
          </a:xfrm>
          <a:prstGeom prst="rect">
            <a:avLst/>
          </a:prstGeom>
          <a:noFill/>
        </p:spPr>
      </p:pic>
      <p:pic>
        <p:nvPicPr>
          <p:cNvPr id="17414" name="Picture 6" descr="https://www.avignon-et-provence.com/sites/all/themes/avignon/img/plus.png">
            <a:hlinkClick r:id="rId3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0" y="-930275"/>
            <a:ext cx="504825" cy="447675"/>
          </a:xfrm>
          <a:prstGeom prst="rect">
            <a:avLst/>
          </a:prstGeom>
          <a:noFill/>
        </p:spPr>
      </p:pic>
      <p:pic>
        <p:nvPicPr>
          <p:cNvPr id="17416" name="Picture 8" descr="https://www.avignon-et-provence.com/sites/default/files/styles/col_xl/public/villes/contenu/01-village-grignan.jpg?itok=sOAVwwVI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14942" y="285728"/>
            <a:ext cx="3619500" cy="3500462"/>
          </a:xfrm>
          <a:prstGeom prst="rect">
            <a:avLst/>
          </a:prstGeom>
          <a:noFill/>
        </p:spPr>
      </p:pic>
      <p:pic>
        <p:nvPicPr>
          <p:cNvPr id="17417" name="Picture 9" descr="https://www.avignon-et-provence.com/sites/all/themes/avignon/img/plus.pn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0" y="-930275"/>
            <a:ext cx="504825" cy="447675"/>
          </a:xfrm>
          <a:prstGeom prst="rect">
            <a:avLst/>
          </a:prstGeom>
          <a:noFill/>
        </p:spPr>
      </p:pic>
      <p:pic>
        <p:nvPicPr>
          <p:cNvPr id="17420" name="Picture 12" descr="https://www.avignon-et-provence.com/sites/all/themes/avignon/img/plus.png">
            <a:hlinkClick r:id="rId8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13238" y="0"/>
            <a:ext cx="504825" cy="44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www.avignon-et-provence.com/sites/default/files/styles/col_xl/public/incontournables/images/palais-ideal-hauterives.jpg?itok=YS6Pq2S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571480"/>
            <a:ext cx="3619500" cy="4048136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572000" y="485776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o-RO" sz="2400" b="1" i="1" u="none" strike="noStrike" cap="none" normalizeH="0" baseline="0" dirty="0" smtClean="0">
                <a:ln>
                  <a:noFill/>
                </a:ln>
                <a:solidFill>
                  <a:srgbClr val="1C1C1B"/>
                </a:solidFill>
                <a:effectLst/>
                <a:latin typeface="inherit"/>
                <a:cs typeface="Arial" pitchFamily="34" charset="0"/>
              </a:rPr>
              <a:t>#</a:t>
            </a:r>
            <a:r>
              <a:rPr kumimoji="0" lang="ro-RO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Le Palais Idéal du Facteur Cheval à Hauterives</a:t>
            </a:r>
            <a:endParaRPr kumimoji="0" lang="ro-RO" sz="2400" b="1" i="1" u="none" strike="noStrike" cap="none" normalizeH="0" baseline="0" dirty="0" smtClean="0">
              <a:ln>
                <a:noFill/>
              </a:ln>
              <a:solidFill>
                <a:srgbClr val="1C1C1B"/>
              </a:solidFill>
              <a:effectLst/>
              <a:latin typeface="inheri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Une référence mondiale de l'Art Brut à Hauterives, dans la Drôme.</a:t>
            </a:r>
            <a:endParaRPr kumimoji="0" lang="ro-RO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</a:endParaRPr>
          </a:p>
        </p:txBody>
      </p:sp>
      <p:pic>
        <p:nvPicPr>
          <p:cNvPr id="19458" name="Picture 2" descr="https://www.avignon-et-provence.com/sites/default/files/styles/col_xl/public/zones/images/30-vue-aerienne-arenes-nimes.jpg?itok=klGIDP-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71678"/>
            <a:ext cx="4286248" cy="4143404"/>
          </a:xfrm>
          <a:prstGeom prst="rect">
            <a:avLst/>
          </a:prstGeom>
          <a:noFill/>
        </p:spPr>
      </p:pic>
      <p:pic>
        <p:nvPicPr>
          <p:cNvPr id="19459" name="Picture 3" descr="https://www.avignon-et-provence.com/sites/all/themes/avignon/img/plus.pn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6250" y="-930275"/>
            <a:ext cx="504825" cy="447675"/>
          </a:xfrm>
          <a:prstGeom prst="rect">
            <a:avLst/>
          </a:prstGeom>
          <a:noFill/>
        </p:spPr>
      </p:pic>
      <p:pic>
        <p:nvPicPr>
          <p:cNvPr id="19462" name="Picture 6" descr="https://www.avignon-et-provence.com/sites/all/themes/avignon/img/plus.png">
            <a:hlinkClick r:id="rId7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13238" y="-7938"/>
            <a:ext cx="504825" cy="447676"/>
          </a:xfrm>
          <a:prstGeom prst="rect">
            <a:avLst/>
          </a:prstGeom>
          <a:noFill/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0"/>
            <a:ext cx="5009385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1C1C1B"/>
                </a:solidFill>
                <a:effectLst/>
                <a:latin typeface="inherit"/>
                <a:cs typeface="Arial" pitchFamily="34" charset="0"/>
              </a:rPr>
              <a:t>#</a:t>
            </a: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5"/>
              </a:rPr>
              <a:t>Arènes de Nîmes</a:t>
            </a:r>
            <a:endParaRPr kumimoji="0" lang="ro-RO" sz="3200" b="1" i="1" u="none" strike="noStrike" cap="none" normalizeH="0" baseline="0" dirty="0" smtClean="0">
              <a:ln>
                <a:noFill/>
              </a:ln>
              <a:solidFill>
                <a:srgbClr val="1C1C1B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L'un des amphithéâtres les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878786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mieux conservés au monde</a:t>
            </a:r>
            <a:endParaRPr kumimoji="0" lang="ro-RO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 </a:t>
            </a:r>
            <a:r>
              <a:rPr kumimoji="0" lang="ro-RO" sz="15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 </a:t>
            </a:r>
            <a: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                                                        </a:t>
            </a:r>
            <a:r>
              <a:rPr kumimoji="0" lang="ro-RO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5"/>
              </a:rPr>
              <a:t>  </a:t>
            </a:r>
            <a:endParaRPr kumimoji="0" 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s://www.avignon-et-provence.com/sites/default/files/styles/col_xl/public/evenements/images/transhumance-saint-remy-vig.jpg?itok=_mnN7ih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929042"/>
            <a:ext cx="3857652" cy="2928958"/>
          </a:xfrm>
          <a:prstGeom prst="rect">
            <a:avLst/>
          </a:prstGeom>
          <a:noFill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928670"/>
            <a:ext cx="8572528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  </a:t>
            </a:r>
            <a:r>
              <a:rPr kumimoji="0" lang="ro-RO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</a:rPr>
              <a:t> </a:t>
            </a:r>
            <a:r>
              <a:rPr kumimoji="0" lang="ro-RO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</a:rPr>
              <a:t>        </a:t>
            </a:r>
            <a:endParaRPr kumimoji="0" lang="ro-RO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Fête de la Transhumance</a:t>
            </a: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  <a:hlinkClick r:id="rId3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 à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 </a:t>
            </a: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Saint-Rémy</a:t>
            </a:r>
            <a:endParaRPr kumimoji="0" lang="ro-RO" sz="3200" b="1" i="1" u="none" strike="noStrike" cap="none" normalizeH="0" baseline="0" dirty="0" smtClean="0">
              <a:ln>
                <a:noFill/>
              </a:ln>
              <a:solidFill>
                <a:srgbClr val="1C1C1B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Une fête traditionnelle et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878786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émouvante, chère au coeur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878786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 des provençaux</a:t>
            </a:r>
            <a:endParaRPr kumimoji="0" lang="ro-RO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</a:endParaRPr>
          </a:p>
        </p:txBody>
      </p:sp>
      <p:pic>
        <p:nvPicPr>
          <p:cNvPr id="20482" name="Picture 2" descr="https://www.avignon-et-provence.com/sites/default/files/styles/col_l/public/incontournables/images/messe-truffe-richerenches.jpg?itok=kL4iF4I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95872" y="3143248"/>
            <a:ext cx="4048128" cy="3143272"/>
          </a:xfrm>
          <a:prstGeom prst="rect">
            <a:avLst/>
          </a:prstGeom>
          <a:noFill/>
        </p:spPr>
      </p:pic>
      <p:pic>
        <p:nvPicPr>
          <p:cNvPr id="20483" name="Picture 3" descr="https://www.avignon-et-provence.com/sites/all/themes/avignon/img/plus.pn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37025" y="-609600"/>
            <a:ext cx="504825" cy="44767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143504" y="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fr-FR" sz="3200" b="1" i="1" dirty="0" smtClean="0">
                <a:hlinkClick r:id="rId5"/>
              </a:rPr>
              <a:t>La </a:t>
            </a:r>
            <a:r>
              <a:rPr lang="fr-FR" sz="3200" b="1" i="1" dirty="0">
                <a:hlinkClick r:id="rId5"/>
              </a:rPr>
              <a:t>messe de la Truffe à </a:t>
            </a:r>
            <a:r>
              <a:rPr lang="fr-FR" sz="3200" b="1" i="1" dirty="0" err="1">
                <a:hlinkClick r:id="rId5"/>
              </a:rPr>
              <a:t>Richerenches</a:t>
            </a:r>
            <a:endParaRPr lang="fr-FR" sz="3200" b="1" i="1" dirty="0"/>
          </a:p>
          <a:p>
            <a:pPr fontAlgn="base"/>
            <a:r>
              <a:rPr lang="fr-FR" sz="3200" dirty="0"/>
              <a:t>La messe de la Truffe à </a:t>
            </a:r>
            <a:r>
              <a:rPr lang="fr-FR" sz="3200" dirty="0" err="1"/>
              <a:t>Richerenches</a:t>
            </a:r>
            <a:r>
              <a:rPr lang="fr-FR" sz="3200" dirty="0"/>
              <a:t> a lieu chaque 3ème dimanche de Janvier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572422" y="3428206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57224" y="142852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o-RO" sz="3600" b="1" cap="all" dirty="0"/>
              <a:t>TRADITIONS EN PROVENCE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www.avignon-et-provence.com/sites/default/files/styles/col_l/public/incontournables/images/01-costumes-traditionnels-provence.jpg?itok=Hg_nNSu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4286280" cy="3071834"/>
          </a:xfrm>
          <a:prstGeom prst="rect">
            <a:avLst/>
          </a:prstGeom>
          <a:noFill/>
        </p:spPr>
      </p:pic>
      <p:pic>
        <p:nvPicPr>
          <p:cNvPr id="22531" name="Picture 3" descr="https://www.avignon-et-provence.com/sites/all/themes/avignon/img/plus.pn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37025" y="-609600"/>
            <a:ext cx="504825" cy="447675"/>
          </a:xfrm>
          <a:prstGeom prst="rect">
            <a:avLst/>
          </a:prstGeom>
          <a:noFill/>
        </p:spPr>
      </p:pic>
      <p:pic>
        <p:nvPicPr>
          <p:cNvPr id="22534" name="Picture 6" descr="https://www.avignon-et-provence.com/sites/all/themes/avignon/img/plus.png">
            <a:hlinkClick r:id="rId5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13238" y="-114300"/>
            <a:ext cx="504825" cy="447675"/>
          </a:xfrm>
          <a:prstGeom prst="rect">
            <a:avLst/>
          </a:prstGeom>
          <a:noFill/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142852"/>
            <a:ext cx="610526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1" i="1" u="none" strike="noStrike" cap="none" normalizeH="0" baseline="0" dirty="0" smtClean="0">
                <a:ln>
                  <a:noFill/>
                </a:ln>
                <a:solidFill>
                  <a:srgbClr val="1C1C1B"/>
                </a:solidFill>
                <a:effectLst/>
                <a:latin typeface="inherit"/>
                <a:cs typeface="Arial" pitchFamily="34" charset="0"/>
              </a:rPr>
              <a:t>#</a:t>
            </a:r>
            <a:r>
              <a:rPr kumimoji="0" lang="ro-RO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La Fête du Costume à Arles</a:t>
            </a:r>
            <a:endParaRPr kumimoji="0" lang="ro-RO" sz="2800" b="1" i="1" u="none" strike="noStrike" cap="none" normalizeH="0" baseline="0" dirty="0" smtClean="0">
              <a:ln>
                <a:noFill/>
              </a:ln>
              <a:solidFill>
                <a:srgbClr val="1C1C1B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Fête du Costume aux Antiques d'Arles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 </a:t>
            </a:r>
            <a:r>
              <a:rPr kumimoji="0" lang="ro-RO" sz="1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 </a:t>
            </a:r>
            <a: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                                                        </a:t>
            </a:r>
            <a:r>
              <a:rPr kumimoji="0" lang="ro-RO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3"/>
              </a:rPr>
              <a:t>  </a:t>
            </a:r>
            <a:endParaRPr kumimoji="0" 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14282" y="4357694"/>
            <a:ext cx="7643118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1C1C1B"/>
                </a:solidFill>
                <a:effectLst/>
                <a:latin typeface="inherit"/>
                <a:cs typeface="Arial" pitchFamily="34" charset="0"/>
              </a:rPr>
              <a:t>#</a:t>
            </a: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6"/>
              </a:rPr>
              <a:t>Marché flottant de l'Isle</a:t>
            </a: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  <a:hlinkClick r:id="rId6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6"/>
              </a:rPr>
              <a:t> sur la Sorgue</a:t>
            </a:r>
            <a:endParaRPr kumimoji="0" lang="ro-RO" sz="3200" b="1" i="1" u="none" strike="noStrike" cap="none" normalizeH="0" baseline="0" dirty="0" smtClean="0">
              <a:ln>
                <a:noFill/>
              </a:ln>
              <a:solidFill>
                <a:srgbClr val="1C1C1B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Le temps d'un marché, les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878786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pêcheurs l'islois renouent avec la tradition</a:t>
            </a:r>
            <a:r>
              <a:rPr kumimoji="0" lang="ro-RO" sz="1400" b="0" i="0" u="none" strike="noStrike" cap="none" normalizeH="0" baseline="0" dirty="0" smtClean="0">
                <a:ln>
                  <a:noFill/>
                </a:ln>
                <a:solidFill>
                  <a:srgbClr val="878786"/>
                </a:solidFill>
                <a:effectLst/>
                <a:latin typeface="Roboto"/>
                <a:cs typeface="Arial" pitchFamily="34" charset="0"/>
              </a:rPr>
              <a:t>.</a:t>
            </a:r>
            <a:endParaRPr kumimoji="0" lang="ro-RO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b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 </a:t>
            </a:r>
            <a:r>
              <a:rPr kumimoji="0" lang="ro-RO" sz="1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 </a:t>
            </a:r>
            <a:r>
              <a:rPr kumimoji="0" lang="ro-RO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                                                        </a:t>
            </a:r>
            <a:r>
              <a:rPr kumimoji="0" lang="ro-RO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itchFamily="34" charset="0"/>
                <a:hlinkClick r:id="rId6"/>
              </a:rPr>
              <a:t>  </a:t>
            </a:r>
            <a:endParaRPr kumimoji="0" 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900" b="1" i="0" u="sng" strike="noStrike" cap="none" normalizeH="0" baseline="0" dirty="0" smtClean="0">
                <a:ln>
                  <a:noFill/>
                </a:ln>
                <a:solidFill>
                  <a:srgbClr val="808285"/>
                </a:solidFill>
                <a:effectLst/>
                <a:latin typeface="inherit"/>
                <a:cs typeface="Arial" pitchFamily="34" charset="0"/>
              </a:rPr>
              <a:t>C</a:t>
            </a:r>
            <a:endParaRPr kumimoji="0" lang="ro-RO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itchFamily="34" charset="0"/>
            </a:endParaRPr>
          </a:p>
        </p:txBody>
      </p:sp>
      <p:pic>
        <p:nvPicPr>
          <p:cNvPr id="22537" name="Picture 9" descr="https://www.avignon-et-provence.com/sites/default/files/styles/col_l/public/incontournables/images/marche-flottant-vig.jpg?itok=F-wj-yA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86380" y="1214422"/>
            <a:ext cx="3619500" cy="4429156"/>
          </a:xfrm>
          <a:prstGeom prst="rect">
            <a:avLst/>
          </a:prstGeom>
          <a:noFill/>
        </p:spPr>
      </p:pic>
      <p:pic>
        <p:nvPicPr>
          <p:cNvPr id="22538" name="Picture 10" descr="https://www.avignon-et-provence.com/sites/all/themes/avignon/img/plus.png">
            <a:hlinkClick r:id="rId6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37025" y="-463550"/>
            <a:ext cx="504825" cy="44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176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La Provence  Élève:Irina Maria Dolache La VII ème A,  Lycée Théorique “ Mihai Eminescu” Calarasi  Professeur Radu Cornelia</vt:lpstr>
      <vt:lpstr>Positionnement</vt:lpstr>
      <vt:lpstr>Slide 3</vt:lpstr>
      <vt:lpstr>MONUMENTS EN PROVENCE</vt:lpstr>
      <vt:lpstr>#La forteresse de Mornas Des animations médiévales pour le bonheur des enfants 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Provence  Élève:Irina Maria Dolache La VII ème A,  Lycée Théorique “ Mihai Eminescu” Calarasi  Professeur Radu Cornelia</dc:title>
  <dc:creator>x</dc:creator>
  <cp:lastModifiedBy>x</cp:lastModifiedBy>
  <cp:revision>15</cp:revision>
  <dcterms:created xsi:type="dcterms:W3CDTF">2020-11-13T10:02:55Z</dcterms:created>
  <dcterms:modified xsi:type="dcterms:W3CDTF">2020-11-13T12:24:23Z</dcterms:modified>
</cp:coreProperties>
</file>