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4" r:id="rId7"/>
    <p:sldId id="260"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ela Tache" initials="MT" lastIdx="1" clrIdx="0">
    <p:extLst>
      <p:ext uri="{19B8F6BF-5375-455C-9EA6-DF929625EA0E}">
        <p15:presenceInfo xmlns:p15="http://schemas.microsoft.com/office/powerpoint/2012/main" userId="67903e5db1176d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3T19:07:51.514" idx="1">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13T19:07:51.514" idx="1">
    <p:pos x="10" y="10"/>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3T19:07:51.514" idx="1">
    <p:pos x="10" y="10"/>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1-13T19:07:51.514" idx="1">
    <p:pos x="10" y="10"/>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1-13T19:07:51.514"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99CD-1447-4044-8CAF-C4A4224A8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F67691-3D87-4284-8F7F-355E086C7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DC9C9-70EC-4462-A7E1-EB2AC47D87B9}"/>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5" name="Footer Placeholder 4">
            <a:extLst>
              <a:ext uri="{FF2B5EF4-FFF2-40B4-BE49-F238E27FC236}">
                <a16:creationId xmlns:a16="http://schemas.microsoft.com/office/drawing/2014/main" id="{F3D29232-9D6D-43BC-BAAD-B32E77F28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52C4C-BD59-4D55-9AA5-11CFF20300BC}"/>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408536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1B9D-90FD-42CD-82AF-D9C2239FF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76B56B-7AE4-4184-8580-228342E67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81267-09F7-42B8-B677-96A22D3E8E30}"/>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5" name="Footer Placeholder 4">
            <a:extLst>
              <a:ext uri="{FF2B5EF4-FFF2-40B4-BE49-F238E27FC236}">
                <a16:creationId xmlns:a16="http://schemas.microsoft.com/office/drawing/2014/main" id="{2F8BD177-52F3-4F0D-8AB5-819D10573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E70B8-3889-43A7-817A-913470CE8AF0}"/>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43724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41141E-1400-47D3-9E03-8594342CAD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E0CB67-1699-40E4-9FEF-26B4FBCE69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FF1CD-543B-49C1-A1B8-5B1E1AA6EB03}"/>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5" name="Footer Placeholder 4">
            <a:extLst>
              <a:ext uri="{FF2B5EF4-FFF2-40B4-BE49-F238E27FC236}">
                <a16:creationId xmlns:a16="http://schemas.microsoft.com/office/drawing/2014/main" id="{B69C48DC-16B7-41AC-937E-9D8B573CE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526B7-FD01-44CB-8207-5E8B863072D6}"/>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153327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97D1-827C-4CB8-A5D2-DAF5B8DDF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A0E9C-B893-47B8-BCEE-1DA9CF13A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9EFCD-314C-4CDF-8103-63422FE5B757}"/>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5" name="Footer Placeholder 4">
            <a:extLst>
              <a:ext uri="{FF2B5EF4-FFF2-40B4-BE49-F238E27FC236}">
                <a16:creationId xmlns:a16="http://schemas.microsoft.com/office/drawing/2014/main" id="{6EC03DDA-3943-4F4F-9F53-18B32CD6E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4196B-CACD-4C0F-AD45-066FE339997B}"/>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174415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EA71-C3BF-4E4B-BB5D-3EEE83F0C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237191-D889-4274-9981-8F97C23DB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26F250-525B-457C-A636-13242AA6A302}"/>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5" name="Footer Placeholder 4">
            <a:extLst>
              <a:ext uri="{FF2B5EF4-FFF2-40B4-BE49-F238E27FC236}">
                <a16:creationId xmlns:a16="http://schemas.microsoft.com/office/drawing/2014/main" id="{15D48093-ADE7-49B9-9FF8-4C6A30386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83EA8-28AD-4EFA-80BC-FDAFC9FCDA7A}"/>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167385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F4C3-6EA3-400A-BA6D-84DC6A78A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A3269-3DC5-4D11-B67D-ACF9EA88EA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8BF63-61D6-43C6-BC0F-6F7FEB9FD7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F9C2AC-A8AB-4D1A-A302-959B48C93E31}"/>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6" name="Footer Placeholder 5">
            <a:extLst>
              <a:ext uri="{FF2B5EF4-FFF2-40B4-BE49-F238E27FC236}">
                <a16:creationId xmlns:a16="http://schemas.microsoft.com/office/drawing/2014/main" id="{30280855-7293-4C55-AE0D-7C781C1D3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EC4F9-29A9-4E1F-98A4-E703D96D3BF2}"/>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342153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FBBD-B793-4F0B-9E45-7296AC9D5B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052523-9BE0-46FB-8D24-EFF6DC7B03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FE08A-EE33-4599-B1ED-3B490FA8D3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F7FE09-6A6C-4AC2-8A13-267881859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74D8FA-F8AA-465C-B3FA-194F66CB08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731CF2-D64B-4615-98B7-216CF3E1201D}"/>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8" name="Footer Placeholder 7">
            <a:extLst>
              <a:ext uri="{FF2B5EF4-FFF2-40B4-BE49-F238E27FC236}">
                <a16:creationId xmlns:a16="http://schemas.microsoft.com/office/drawing/2014/main" id="{E79A9D81-498F-42A8-BC18-BB4BDE237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D15F81-FFFB-48FD-BAB5-9BDD2260DD7C}"/>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2265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AF0C-CC8C-439D-AEC5-E3FBF25FCB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C78B4B-E4DE-40BA-99A6-550A81F5D603}"/>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4" name="Footer Placeholder 3">
            <a:extLst>
              <a:ext uri="{FF2B5EF4-FFF2-40B4-BE49-F238E27FC236}">
                <a16:creationId xmlns:a16="http://schemas.microsoft.com/office/drawing/2014/main" id="{E732D9A8-536F-4ACB-8E49-EFC325B189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298621-A3B9-4DF8-8571-05C61B5DE1EE}"/>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395902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8B16C-DDBD-44F4-9D01-C33FECE00D9A}"/>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3" name="Footer Placeholder 2">
            <a:extLst>
              <a:ext uri="{FF2B5EF4-FFF2-40B4-BE49-F238E27FC236}">
                <a16:creationId xmlns:a16="http://schemas.microsoft.com/office/drawing/2014/main" id="{E6E46D2B-AF61-4CBC-AD34-434FA5DB26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ACEB29-8D66-443F-ABA6-5BCFB0B5E51B}"/>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32871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59F8-532E-47BD-9CA0-1DB843587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8E7C99-9037-4261-A8F7-465FDC045C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F82634-66FD-451C-BAE9-1B7DC9626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DDC64-6896-48FB-89D0-F15DEAFB20C3}"/>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6" name="Footer Placeholder 5">
            <a:extLst>
              <a:ext uri="{FF2B5EF4-FFF2-40B4-BE49-F238E27FC236}">
                <a16:creationId xmlns:a16="http://schemas.microsoft.com/office/drawing/2014/main" id="{8AAC8894-A49A-45E0-AB1F-F70577032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408B1-F504-4231-AADD-31BF4B4A7272}"/>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310627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A8A5-B68D-4951-8626-AFD77121B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A4A59B-C89B-4905-BCEE-9A00CD964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657E55-4417-475B-946E-2A389D3CE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DDAE7-273F-4C25-855E-A92B4239FC6C}"/>
              </a:ext>
            </a:extLst>
          </p:cNvPr>
          <p:cNvSpPr>
            <a:spLocks noGrp="1"/>
          </p:cNvSpPr>
          <p:nvPr>
            <p:ph type="dt" sz="half" idx="10"/>
          </p:nvPr>
        </p:nvSpPr>
        <p:spPr/>
        <p:txBody>
          <a:bodyPr/>
          <a:lstStyle/>
          <a:p>
            <a:fld id="{2670CB34-7668-436C-83DA-7FE86A132F55}" type="datetimeFigureOut">
              <a:rPr lang="en-US" smtClean="0"/>
              <a:t>13-Nov-20</a:t>
            </a:fld>
            <a:endParaRPr lang="en-US"/>
          </a:p>
        </p:txBody>
      </p:sp>
      <p:sp>
        <p:nvSpPr>
          <p:cNvPr id="6" name="Footer Placeholder 5">
            <a:extLst>
              <a:ext uri="{FF2B5EF4-FFF2-40B4-BE49-F238E27FC236}">
                <a16:creationId xmlns:a16="http://schemas.microsoft.com/office/drawing/2014/main" id="{15913882-4AC6-4C1A-992E-A16B0028D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88924-A776-43D8-ABFB-3786C8B937A0}"/>
              </a:ext>
            </a:extLst>
          </p:cNvPr>
          <p:cNvSpPr>
            <a:spLocks noGrp="1"/>
          </p:cNvSpPr>
          <p:nvPr>
            <p:ph type="sldNum" sz="quarter" idx="12"/>
          </p:nvPr>
        </p:nvSpPr>
        <p:spPr/>
        <p:txBody>
          <a:bodyPr/>
          <a:lstStyle/>
          <a:p>
            <a:fld id="{D93C7066-BDBD-4A3B-8353-182676D530F9}" type="slidenum">
              <a:rPr lang="en-US" smtClean="0"/>
              <a:t>‹#›</a:t>
            </a:fld>
            <a:endParaRPr lang="en-US"/>
          </a:p>
        </p:txBody>
      </p:sp>
    </p:spTree>
    <p:extLst>
      <p:ext uri="{BB962C8B-B14F-4D97-AF65-F5344CB8AC3E}">
        <p14:creationId xmlns:p14="http://schemas.microsoft.com/office/powerpoint/2010/main" val="315474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1038C-97CB-4876-BA17-613805A1F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B50FEA-ECEF-4B06-905E-202D4A9B1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596B8-09A8-4C4D-B82D-E04A860D6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0CB34-7668-436C-83DA-7FE86A132F55}" type="datetimeFigureOut">
              <a:rPr lang="en-US" smtClean="0"/>
              <a:t>13-Nov-20</a:t>
            </a:fld>
            <a:endParaRPr lang="en-US"/>
          </a:p>
        </p:txBody>
      </p:sp>
      <p:sp>
        <p:nvSpPr>
          <p:cNvPr id="5" name="Footer Placeholder 4">
            <a:extLst>
              <a:ext uri="{FF2B5EF4-FFF2-40B4-BE49-F238E27FC236}">
                <a16:creationId xmlns:a16="http://schemas.microsoft.com/office/drawing/2014/main" id="{D29E8F75-86F9-483E-97C0-A032E9540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57B2F4-B3B2-4F2B-BC74-B30CA6ECF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C7066-BDBD-4A3B-8353-182676D530F9}" type="slidenum">
              <a:rPr lang="en-US" smtClean="0"/>
              <a:t>‹#›</a:t>
            </a:fld>
            <a:endParaRPr lang="en-US"/>
          </a:p>
        </p:txBody>
      </p:sp>
    </p:spTree>
    <p:extLst>
      <p:ext uri="{BB962C8B-B14F-4D97-AF65-F5344CB8AC3E}">
        <p14:creationId xmlns:p14="http://schemas.microsoft.com/office/powerpoint/2010/main" val="60028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fr.wikipedia.org/wiki/Vache" TargetMode="External"/><Relationship Id="rId7" Type="http://schemas.openxmlformats.org/officeDocument/2006/relationships/image" Target="../media/image13.jpeg"/><Relationship Id="rId2" Type="http://schemas.openxmlformats.org/officeDocument/2006/relationships/hyperlink" Target="https://fr.wikipedia.org/wiki/Fromage_au_lait_cru" TargetMode="External"/><Relationship Id="rId1" Type="http://schemas.openxmlformats.org/officeDocument/2006/relationships/slideLayout" Target="../slideLayouts/slideLayout2.xml"/><Relationship Id="rId6" Type="http://schemas.openxmlformats.org/officeDocument/2006/relationships/hyperlink" Target="https://fr.wikipedia.org/wiki/Normandie" TargetMode="External"/><Relationship Id="rId5" Type="http://schemas.openxmlformats.org/officeDocument/2006/relationships/hyperlink" Target="https://fr.wikipedia.org/wiki/Lait_cru" TargetMode="External"/><Relationship Id="rId10" Type="http://schemas.openxmlformats.org/officeDocument/2006/relationships/comments" Target="../comments/comment4.xml"/><Relationship Id="rId4" Type="http://schemas.openxmlformats.org/officeDocument/2006/relationships/hyperlink" Target="https://fr.wikipedia.org/wiki/Fromage_%C3%A0_p%C3%A2te_molle_%C3%A0_cro%C3%BBte_fleurie" TargetMode="Externa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hyperlink" Target="https://fr.wikipedia.org/wiki/Impressionnisme" TargetMode="External"/><Relationship Id="rId7" Type="http://schemas.openxmlformats.org/officeDocument/2006/relationships/image" Target="../media/image21.png"/><Relationship Id="rId2" Type="http://schemas.openxmlformats.org/officeDocument/2006/relationships/hyperlink" Target="https://fr.wikipedia.org/wiki/Marine_(peinture)"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9F74-445F-4A36-A7B0-1B03C00C430C}"/>
              </a:ext>
            </a:extLst>
          </p:cNvPr>
          <p:cNvSpPr>
            <a:spLocks noGrp="1"/>
          </p:cNvSpPr>
          <p:nvPr>
            <p:ph type="ctrTitle"/>
          </p:nvPr>
        </p:nvSpPr>
        <p:spPr>
          <a:xfrm>
            <a:off x="1524000" y="808717"/>
            <a:ext cx="9144000" cy="1566885"/>
          </a:xfrm>
        </p:spPr>
        <p:txBody>
          <a:bodyPr>
            <a:normAutofit/>
          </a:bodyPr>
          <a:lstStyle/>
          <a:p>
            <a:r>
              <a:rPr lang="en-US" sz="6700" b="1" dirty="0">
                <a:solidFill>
                  <a:srgbClr val="0070C0"/>
                </a:solidFill>
              </a:rPr>
              <a:t>La Normandie</a:t>
            </a:r>
          </a:p>
        </p:txBody>
      </p:sp>
      <p:sp>
        <p:nvSpPr>
          <p:cNvPr id="3" name="Subtitle 2">
            <a:extLst>
              <a:ext uri="{FF2B5EF4-FFF2-40B4-BE49-F238E27FC236}">
                <a16:creationId xmlns:a16="http://schemas.microsoft.com/office/drawing/2014/main" id="{4E705324-4B2F-49C9-B9C8-6980484A696F}"/>
              </a:ext>
            </a:extLst>
          </p:cNvPr>
          <p:cNvSpPr>
            <a:spLocks noGrp="1"/>
          </p:cNvSpPr>
          <p:nvPr>
            <p:ph type="subTitle" idx="1"/>
          </p:nvPr>
        </p:nvSpPr>
        <p:spPr>
          <a:xfrm>
            <a:off x="1524000" y="3046045"/>
            <a:ext cx="9144000" cy="2546039"/>
          </a:xfrm>
        </p:spPr>
        <p:txBody>
          <a:bodyPr>
            <a:noAutofit/>
          </a:bodyPr>
          <a:lstStyle/>
          <a:p>
            <a:r>
              <a:rPr lang="en-US" sz="2500" b="1" dirty="0" err="1"/>
              <a:t>Élève</a:t>
            </a:r>
            <a:r>
              <a:rPr lang="ro-RO" sz="2500" b="1" dirty="0"/>
              <a:t>: Mișa Alexandru Cristian</a:t>
            </a:r>
          </a:p>
          <a:p>
            <a:r>
              <a:rPr lang="fr-FR" sz="2500" b="1" dirty="0"/>
              <a:t>La VII </a:t>
            </a:r>
            <a:r>
              <a:rPr lang="fr-FR" sz="2500" b="1" dirty="0" err="1"/>
              <a:t>ème</a:t>
            </a:r>
            <a:r>
              <a:rPr lang="fr-FR" sz="2500" b="1" dirty="0"/>
              <a:t> A,</a:t>
            </a:r>
          </a:p>
          <a:p>
            <a:r>
              <a:rPr lang="fr-FR" sz="2500" b="1" dirty="0"/>
              <a:t>Lycée Théorique “ Mihai Eminescu” </a:t>
            </a:r>
            <a:r>
              <a:rPr lang="fr-FR" sz="2500" b="1" dirty="0" err="1"/>
              <a:t>Calarasi</a:t>
            </a:r>
            <a:endParaRPr lang="fr-FR" sz="2500" b="1" dirty="0"/>
          </a:p>
          <a:p>
            <a:endParaRPr lang="ro-RO" sz="2500" b="1" dirty="0"/>
          </a:p>
          <a:p>
            <a:r>
              <a:rPr lang="fr-FR" sz="3500" b="1" dirty="0">
                <a:solidFill>
                  <a:srgbClr val="FF0000"/>
                </a:solidFill>
              </a:rPr>
              <a:t>Professeur Radu Cornelia</a:t>
            </a:r>
            <a:endParaRPr lang="en-US" sz="3500" b="1" dirty="0">
              <a:solidFill>
                <a:srgbClr val="FF0000"/>
              </a:solidFill>
            </a:endParaRPr>
          </a:p>
        </p:txBody>
      </p:sp>
      <p:pic>
        <p:nvPicPr>
          <p:cNvPr id="5" name="Picture 4" descr="Normandie (région administrative)">
            <a:extLst>
              <a:ext uri="{FF2B5EF4-FFF2-40B4-BE49-F238E27FC236}">
                <a16:creationId xmlns:a16="http://schemas.microsoft.com/office/drawing/2014/main" id="{7E32920E-9F2A-49DB-90A0-CA16C42BA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06" y="256743"/>
            <a:ext cx="1905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5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236B-38B2-4B64-8F82-43EA25268889}"/>
              </a:ext>
            </a:extLst>
          </p:cNvPr>
          <p:cNvSpPr>
            <a:spLocks noGrp="1"/>
          </p:cNvSpPr>
          <p:nvPr>
            <p:ph type="title"/>
          </p:nvPr>
        </p:nvSpPr>
        <p:spPr>
          <a:xfrm>
            <a:off x="838200" y="964945"/>
            <a:ext cx="5530435" cy="4953383"/>
          </a:xfrm>
        </p:spPr>
        <p:txBody>
          <a:bodyPr>
            <a:noAutofit/>
          </a:bodyPr>
          <a:lstStyle/>
          <a:p>
            <a:r>
              <a:rPr lang="fr-FR" sz="2300" b="1" dirty="0"/>
              <a:t>La Normandie est une région administrative française.</a:t>
            </a:r>
            <a:br>
              <a:rPr lang="ro-RO" sz="2300" b="1" dirty="0"/>
            </a:br>
            <a:br>
              <a:rPr lang="ro-RO" sz="2300" b="1" dirty="0"/>
            </a:br>
            <a:r>
              <a:rPr lang="fr-FR" sz="2300" b="1" dirty="0"/>
              <a:t>Située au nord-ouest de la France, elle est bordée par la Manche. Elle s'étend sur 29 906 km2 et compte 3 342 467 habitants (population légale au 1er janvier 2017)</a:t>
            </a:r>
            <a:r>
              <a:rPr lang="ro-RO" sz="2300" b="1" dirty="0"/>
              <a:t>.</a:t>
            </a:r>
            <a:br>
              <a:rPr lang="ro-RO" sz="2300" b="1" dirty="0"/>
            </a:br>
            <a:br>
              <a:rPr lang="ro-RO" sz="2300" b="1" dirty="0"/>
            </a:br>
            <a:r>
              <a:rPr lang="fr-FR" sz="2300" b="1" dirty="0"/>
              <a:t>Depuis 2016, </a:t>
            </a:r>
            <a:r>
              <a:rPr lang="ro-RO" sz="2300" b="1" dirty="0"/>
              <a:t>Caen</a:t>
            </a:r>
            <a:r>
              <a:rPr lang="fr-FR" sz="2300" b="1" dirty="0"/>
              <a:t> est le siège du conseil régional de Normandie et donc la capitale politique de la région tandis que Rouen avec le siège de la préfecture (chef-lieu) est la capitale administrative.</a:t>
            </a:r>
            <a:br>
              <a:rPr lang="ro-RO" sz="2300" b="1" dirty="0"/>
            </a:br>
            <a:br>
              <a:rPr lang="ro-RO" sz="2300" b="1" dirty="0"/>
            </a:br>
            <a:r>
              <a:rPr lang="fr-FR" sz="2300" b="1" dirty="0"/>
              <a:t>La ville la plus peuplée de la région est Le Havre, à l'embouchure de la Seine.</a:t>
            </a:r>
            <a:endParaRPr lang="en-US" sz="2300" b="1" dirty="0"/>
          </a:p>
        </p:txBody>
      </p:sp>
      <p:pic>
        <p:nvPicPr>
          <p:cNvPr id="1026" name="Picture 2" descr="Localisation de Normandie">
            <a:extLst>
              <a:ext uri="{FF2B5EF4-FFF2-40B4-BE49-F238E27FC236}">
                <a16:creationId xmlns:a16="http://schemas.microsoft.com/office/drawing/2014/main" id="{5C31E301-5068-4C78-9918-08C23BD4BF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0896" y="502555"/>
            <a:ext cx="2632347" cy="25289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E17AFFA-5EC1-47ED-A8C6-7F6914E93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804" y="3031488"/>
            <a:ext cx="419100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E536A-D102-4B7F-9070-613C74000FB6}"/>
              </a:ext>
            </a:extLst>
          </p:cNvPr>
          <p:cNvSpPr>
            <a:spLocks noGrp="1"/>
          </p:cNvSpPr>
          <p:nvPr>
            <p:ph type="title"/>
          </p:nvPr>
        </p:nvSpPr>
        <p:spPr>
          <a:xfrm>
            <a:off x="1481498" y="1610423"/>
            <a:ext cx="2143938" cy="622735"/>
          </a:xfrm>
        </p:spPr>
        <p:txBody>
          <a:bodyPr>
            <a:normAutofit fontScale="90000"/>
          </a:bodyPr>
          <a:lstStyle/>
          <a:p>
            <a:pPr algn="ctr"/>
            <a:r>
              <a:rPr lang="ro-RO" b="1" dirty="0"/>
              <a:t>Le Herve</a:t>
            </a:r>
            <a:endParaRPr lang="en-US" b="1" dirty="0"/>
          </a:p>
        </p:txBody>
      </p:sp>
      <p:pic>
        <p:nvPicPr>
          <p:cNvPr id="2050" name="Picture 2">
            <a:extLst>
              <a:ext uri="{FF2B5EF4-FFF2-40B4-BE49-F238E27FC236}">
                <a16:creationId xmlns:a16="http://schemas.microsoft.com/office/drawing/2014/main" id="{1177537B-4EE8-4678-900B-1737B19A7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25955"/>
            <a:ext cx="3278132" cy="183809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a:extLst>
              <a:ext uri="{FF2B5EF4-FFF2-40B4-BE49-F238E27FC236}">
                <a16:creationId xmlns:a16="http://schemas.microsoft.com/office/drawing/2014/main" id="{77151F76-ADCB-40D0-92B8-043875AC08F9}"/>
              </a:ext>
            </a:extLst>
          </p:cNvPr>
          <p:cNvSpPr txBox="1">
            <a:spLocks/>
          </p:cNvSpPr>
          <p:nvPr/>
        </p:nvSpPr>
        <p:spPr>
          <a:xfrm>
            <a:off x="990600" y="517525"/>
            <a:ext cx="8884001" cy="9344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700" b="1" dirty="0">
                <a:solidFill>
                  <a:srgbClr val="0070C0"/>
                </a:solidFill>
                <a:latin typeface="Trip Sans"/>
              </a:rPr>
              <a:t>Les villes les plus importantes de la Normandie sont:</a:t>
            </a:r>
            <a:endParaRPr lang="en-US" sz="2700" b="1" dirty="0">
              <a:solidFill>
                <a:srgbClr val="0070C0"/>
              </a:solidFill>
              <a:latin typeface="Trip Sans"/>
            </a:endParaRPr>
          </a:p>
        </p:txBody>
      </p:sp>
      <p:sp>
        <p:nvSpPr>
          <p:cNvPr id="12" name="Title 3">
            <a:extLst>
              <a:ext uri="{FF2B5EF4-FFF2-40B4-BE49-F238E27FC236}">
                <a16:creationId xmlns:a16="http://schemas.microsoft.com/office/drawing/2014/main" id="{236352AF-B4EC-45FA-9B21-67C42E8E80BE}"/>
              </a:ext>
            </a:extLst>
          </p:cNvPr>
          <p:cNvSpPr txBox="1">
            <a:spLocks/>
          </p:cNvSpPr>
          <p:nvPr/>
        </p:nvSpPr>
        <p:spPr>
          <a:xfrm>
            <a:off x="5966958" y="1452012"/>
            <a:ext cx="2143938" cy="862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b="1" dirty="0"/>
              <a:t>Rouen</a:t>
            </a:r>
            <a:endParaRPr lang="en-US" b="1" dirty="0"/>
          </a:p>
        </p:txBody>
      </p:sp>
      <p:sp>
        <p:nvSpPr>
          <p:cNvPr id="8" name="Title 3">
            <a:extLst>
              <a:ext uri="{FF2B5EF4-FFF2-40B4-BE49-F238E27FC236}">
                <a16:creationId xmlns:a16="http://schemas.microsoft.com/office/drawing/2014/main" id="{AFA1BAD6-90EE-4F31-B6A3-73EAA6D5B879}"/>
              </a:ext>
            </a:extLst>
          </p:cNvPr>
          <p:cNvSpPr txBox="1">
            <a:spLocks/>
          </p:cNvSpPr>
          <p:nvPr/>
        </p:nvSpPr>
        <p:spPr>
          <a:xfrm>
            <a:off x="1897534" y="4212979"/>
            <a:ext cx="1464264" cy="5887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b="1" dirty="0"/>
              <a:t>Caen</a:t>
            </a:r>
            <a:endParaRPr lang="en-US" b="1" dirty="0"/>
          </a:p>
        </p:txBody>
      </p:sp>
      <p:sp>
        <p:nvSpPr>
          <p:cNvPr id="9" name="Title 3">
            <a:extLst>
              <a:ext uri="{FF2B5EF4-FFF2-40B4-BE49-F238E27FC236}">
                <a16:creationId xmlns:a16="http://schemas.microsoft.com/office/drawing/2014/main" id="{74F45BD1-1DBE-44F9-98FA-8E59F114AE81}"/>
              </a:ext>
            </a:extLst>
          </p:cNvPr>
          <p:cNvSpPr txBox="1">
            <a:spLocks/>
          </p:cNvSpPr>
          <p:nvPr/>
        </p:nvSpPr>
        <p:spPr>
          <a:xfrm>
            <a:off x="9262896" y="1693352"/>
            <a:ext cx="2143938" cy="86288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b="1" dirty="0"/>
              <a:t>Cherbourg</a:t>
            </a:r>
            <a:endParaRPr lang="en-US" b="1" dirty="0"/>
          </a:p>
        </p:txBody>
      </p:sp>
      <p:pic>
        <p:nvPicPr>
          <p:cNvPr id="2052" name="Picture 4">
            <a:extLst>
              <a:ext uri="{FF2B5EF4-FFF2-40B4-BE49-F238E27FC236}">
                <a16:creationId xmlns:a16="http://schemas.microsoft.com/office/drawing/2014/main" id="{414F0DEA-E0D8-4759-931B-B6F8571F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239" y="2512860"/>
            <a:ext cx="3964719" cy="29735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pload.wikimedia.org/wikipedia/commons/4/49/Clo...">
            <a:extLst>
              <a:ext uri="{FF2B5EF4-FFF2-40B4-BE49-F238E27FC236}">
                <a16:creationId xmlns:a16="http://schemas.microsoft.com/office/drawing/2014/main" id="{9548E4B6-F43E-4906-8D5E-9566A0A8D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928" y="4727382"/>
            <a:ext cx="2419639" cy="16130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erbourg-Octeville">
            <a:extLst>
              <a:ext uri="{FF2B5EF4-FFF2-40B4-BE49-F238E27FC236}">
                <a16:creationId xmlns:a16="http://schemas.microsoft.com/office/drawing/2014/main" id="{C969F922-5BC6-4B50-8BEF-B6682AB9E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341" y="2670891"/>
            <a:ext cx="200025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7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E536A-D102-4B7F-9070-613C74000FB6}"/>
              </a:ext>
            </a:extLst>
          </p:cNvPr>
          <p:cNvSpPr>
            <a:spLocks noGrp="1"/>
          </p:cNvSpPr>
          <p:nvPr>
            <p:ph type="title"/>
          </p:nvPr>
        </p:nvSpPr>
        <p:spPr>
          <a:xfrm>
            <a:off x="990600" y="1610423"/>
            <a:ext cx="2143938" cy="4101131"/>
          </a:xfrm>
        </p:spPr>
        <p:txBody>
          <a:bodyPr>
            <a:normAutofit/>
          </a:bodyPr>
          <a:lstStyle/>
          <a:p>
            <a:pPr algn="ctr"/>
            <a:r>
              <a:rPr lang="en-US" b="1" i="0" dirty="0">
                <a:solidFill>
                  <a:srgbClr val="000000"/>
                </a:solidFill>
                <a:effectLst/>
                <a:latin typeface="Trip Sans"/>
              </a:rPr>
              <a:t>Abbaye du Mont-Saint-Michel</a:t>
            </a:r>
            <a:br>
              <a:rPr lang="en-US" b="1" i="0" dirty="0">
                <a:solidFill>
                  <a:srgbClr val="000000"/>
                </a:solidFill>
                <a:effectLst/>
                <a:latin typeface="Trip Sans"/>
              </a:rPr>
            </a:br>
            <a:endParaRPr lang="en-US" b="1" dirty="0"/>
          </a:p>
        </p:txBody>
      </p:sp>
      <p:sp>
        <p:nvSpPr>
          <p:cNvPr id="11" name="Title 3">
            <a:extLst>
              <a:ext uri="{FF2B5EF4-FFF2-40B4-BE49-F238E27FC236}">
                <a16:creationId xmlns:a16="http://schemas.microsoft.com/office/drawing/2014/main" id="{77151F76-ADCB-40D0-92B8-043875AC08F9}"/>
              </a:ext>
            </a:extLst>
          </p:cNvPr>
          <p:cNvSpPr txBox="1">
            <a:spLocks/>
          </p:cNvSpPr>
          <p:nvPr/>
        </p:nvSpPr>
        <p:spPr>
          <a:xfrm>
            <a:off x="785165" y="517526"/>
            <a:ext cx="10670107" cy="6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700" b="1" dirty="0">
                <a:solidFill>
                  <a:srgbClr val="0070C0"/>
                </a:solidFill>
                <a:latin typeface="Trip Sans"/>
              </a:rPr>
              <a:t>Les monuments et les traditions plus importantes de la Normandie</a:t>
            </a:r>
            <a:endParaRPr lang="en-US" sz="2700" b="1" dirty="0">
              <a:solidFill>
                <a:srgbClr val="0070C0"/>
              </a:solidFill>
              <a:latin typeface="Trip Sans"/>
            </a:endParaRPr>
          </a:p>
        </p:txBody>
      </p:sp>
      <p:sp>
        <p:nvSpPr>
          <p:cNvPr id="9" name="Title 3">
            <a:extLst>
              <a:ext uri="{FF2B5EF4-FFF2-40B4-BE49-F238E27FC236}">
                <a16:creationId xmlns:a16="http://schemas.microsoft.com/office/drawing/2014/main" id="{74F45BD1-1DBE-44F9-98FA-8E59F114AE81}"/>
              </a:ext>
            </a:extLst>
          </p:cNvPr>
          <p:cNvSpPr txBox="1">
            <a:spLocks/>
          </p:cNvSpPr>
          <p:nvPr/>
        </p:nvSpPr>
        <p:spPr>
          <a:xfrm>
            <a:off x="8174461" y="951160"/>
            <a:ext cx="3232374" cy="5187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300" b="1" dirty="0"/>
              <a:t>Le monastère du Mont Saint Michel s'élève à 165 mètres de hauteur, au cœur d'une immense baie, sur un rocher granitique qui mesure un kilomètre d'un bout à l'autre. Monastère et château à la fois, de forme unique, il est situé dans le golfe de Saint Malo (nord-ouest de la France) dans la Manche, à la frontière entre la Bretagne et la Normandie</a:t>
            </a:r>
            <a:r>
              <a:rPr lang="ro-RO" sz="2300" b="1" dirty="0"/>
              <a:t>.</a:t>
            </a:r>
            <a:endParaRPr lang="en-US" sz="2300" b="1" dirty="0"/>
          </a:p>
        </p:txBody>
      </p:sp>
      <p:pic>
        <p:nvPicPr>
          <p:cNvPr id="4101" name="Picture 5" descr="FRANTA -Normandia 6 zile Avion 2018">
            <a:extLst>
              <a:ext uri="{FF2B5EF4-FFF2-40B4-BE49-F238E27FC236}">
                <a16:creationId xmlns:a16="http://schemas.microsoft.com/office/drawing/2014/main" id="{691F9D20-2711-4C90-989B-5FDA58D3D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343" y="1427745"/>
            <a:ext cx="4072312" cy="2117278"/>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ircuite cu autocar : Paris-Normandia-Valea Loirei-Elvetia">
            <a:extLst>
              <a:ext uri="{FF2B5EF4-FFF2-40B4-BE49-F238E27FC236}">
                <a16:creationId xmlns:a16="http://schemas.microsoft.com/office/drawing/2014/main" id="{EE1C7AF2-5434-48F7-BF49-D6DFE2ED0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974" y="3705847"/>
            <a:ext cx="3743050" cy="243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7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E536A-D102-4B7F-9070-613C74000FB6}"/>
              </a:ext>
            </a:extLst>
          </p:cNvPr>
          <p:cNvSpPr>
            <a:spLocks noGrp="1"/>
          </p:cNvSpPr>
          <p:nvPr>
            <p:ph type="title"/>
          </p:nvPr>
        </p:nvSpPr>
        <p:spPr>
          <a:xfrm>
            <a:off x="1456176" y="1389005"/>
            <a:ext cx="2737076" cy="987920"/>
          </a:xfrm>
        </p:spPr>
        <p:txBody>
          <a:bodyPr>
            <a:normAutofit/>
          </a:bodyPr>
          <a:lstStyle/>
          <a:p>
            <a:pPr algn="ctr"/>
            <a:r>
              <a:rPr lang="en-US" sz="2700" b="1" i="0" dirty="0" err="1">
                <a:solidFill>
                  <a:srgbClr val="000000"/>
                </a:solidFill>
                <a:effectLst/>
                <a:latin typeface="Trip Sans"/>
              </a:rPr>
              <a:t>Cathédrale</a:t>
            </a:r>
            <a:r>
              <a:rPr lang="en-US" sz="2700" b="1" i="0" dirty="0">
                <a:solidFill>
                  <a:srgbClr val="000000"/>
                </a:solidFill>
                <a:effectLst/>
                <a:latin typeface="Trip Sans"/>
              </a:rPr>
              <a:t> Notre-Dame de Rouen</a:t>
            </a:r>
            <a:endParaRPr lang="en-US" sz="2700" b="1" dirty="0"/>
          </a:p>
        </p:txBody>
      </p:sp>
      <p:sp>
        <p:nvSpPr>
          <p:cNvPr id="11" name="Title 3">
            <a:extLst>
              <a:ext uri="{FF2B5EF4-FFF2-40B4-BE49-F238E27FC236}">
                <a16:creationId xmlns:a16="http://schemas.microsoft.com/office/drawing/2014/main" id="{77151F76-ADCB-40D0-92B8-043875AC08F9}"/>
              </a:ext>
            </a:extLst>
          </p:cNvPr>
          <p:cNvSpPr txBox="1">
            <a:spLocks/>
          </p:cNvSpPr>
          <p:nvPr/>
        </p:nvSpPr>
        <p:spPr>
          <a:xfrm>
            <a:off x="990599" y="517526"/>
            <a:ext cx="9927061" cy="6981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700" b="1" dirty="0">
                <a:solidFill>
                  <a:srgbClr val="0070C0"/>
                </a:solidFill>
                <a:latin typeface="Trip Sans"/>
              </a:rPr>
              <a:t>Les monuments et les traditions plus importantes de la Normandie</a:t>
            </a:r>
            <a:endParaRPr lang="en-US" sz="2700" b="1" dirty="0">
              <a:solidFill>
                <a:srgbClr val="0070C0"/>
              </a:solidFill>
              <a:latin typeface="Trip Sans"/>
            </a:endParaRPr>
          </a:p>
        </p:txBody>
      </p:sp>
      <p:sp>
        <p:nvSpPr>
          <p:cNvPr id="9" name="Title 3">
            <a:extLst>
              <a:ext uri="{FF2B5EF4-FFF2-40B4-BE49-F238E27FC236}">
                <a16:creationId xmlns:a16="http://schemas.microsoft.com/office/drawing/2014/main" id="{74F45BD1-1DBE-44F9-98FA-8E59F114AE81}"/>
              </a:ext>
            </a:extLst>
          </p:cNvPr>
          <p:cNvSpPr txBox="1">
            <a:spLocks/>
          </p:cNvSpPr>
          <p:nvPr/>
        </p:nvSpPr>
        <p:spPr>
          <a:xfrm>
            <a:off x="8174461" y="951160"/>
            <a:ext cx="3232374" cy="5187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300" b="1" dirty="0"/>
          </a:p>
        </p:txBody>
      </p:sp>
      <p:sp>
        <p:nvSpPr>
          <p:cNvPr id="10" name="TextBox 9">
            <a:extLst>
              <a:ext uri="{FF2B5EF4-FFF2-40B4-BE49-F238E27FC236}">
                <a16:creationId xmlns:a16="http://schemas.microsoft.com/office/drawing/2014/main" id="{3F9116CB-A00E-42BA-AD66-3561D851EE8C}"/>
              </a:ext>
            </a:extLst>
          </p:cNvPr>
          <p:cNvSpPr txBox="1"/>
          <p:nvPr/>
        </p:nvSpPr>
        <p:spPr>
          <a:xfrm>
            <a:off x="990600" y="4608233"/>
            <a:ext cx="2982140" cy="1477328"/>
          </a:xfrm>
          <a:prstGeom prst="rect">
            <a:avLst/>
          </a:prstGeom>
          <a:noFill/>
        </p:spPr>
        <p:txBody>
          <a:bodyPr wrap="square">
            <a:spAutoFit/>
          </a:bodyPr>
          <a:lstStyle/>
          <a:p>
            <a:pPr algn="just"/>
            <a:r>
              <a:rPr lang="fr-FR" dirty="0"/>
              <a:t>La Cathédrale Notre-Dame de Rouen est un bel exemple du style gothique en France. Sa façade inspira Claude Monet, qui en peignât 30 tableaux.</a:t>
            </a:r>
            <a:endParaRPr lang="en-US" dirty="0"/>
          </a:p>
        </p:txBody>
      </p:sp>
      <p:pic>
        <p:nvPicPr>
          <p:cNvPr id="7170" name="Picture 2" descr="Cathedrale Notre-dame De Rouen, Rouen | Ticket Price | Timings | Address:  TripHobo">
            <a:extLst>
              <a:ext uri="{FF2B5EF4-FFF2-40B4-BE49-F238E27FC236}">
                <a16:creationId xmlns:a16="http://schemas.microsoft.com/office/drawing/2014/main" id="{63353AC3-C288-4D2C-97DC-5F19EA6C9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8" y="2313918"/>
            <a:ext cx="3348950" cy="21210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asa lui Claude Monet din Giverny">
            <a:extLst>
              <a:ext uri="{FF2B5EF4-FFF2-40B4-BE49-F238E27FC236}">
                <a16:creationId xmlns:a16="http://schemas.microsoft.com/office/drawing/2014/main" id="{B1A5BF56-56E8-40E8-A921-669027656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440" y="2458068"/>
            <a:ext cx="2877226" cy="16154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25F239FE-3220-496E-AFD2-197980D6EC08}"/>
              </a:ext>
            </a:extLst>
          </p:cNvPr>
          <p:cNvSpPr>
            <a:spLocks noChangeArrowheads="1"/>
          </p:cNvSpPr>
          <p:nvPr/>
        </p:nvSpPr>
        <p:spPr bwMode="auto">
          <a:xfrm>
            <a:off x="6685580" y="4677591"/>
            <a:ext cx="3510560" cy="10951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 rIns="0" bIns="-6348"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b="0" i="0" u="none" strike="noStrike" cap="none" normalizeH="0" baseline="0" dirty="0">
                <a:ln>
                  <a:noFill/>
                </a:ln>
                <a:solidFill>
                  <a:srgbClr val="202124"/>
                </a:solidFill>
                <a:effectLst/>
                <a:latin typeface="inherit"/>
              </a:rPr>
              <a:t>Giverny est le lieu où le célèbre Claude Monet a trouvé sa paix éternelle, l'espace qui l'a inspiré tout au long de sa vie.</a:t>
            </a:r>
            <a:r>
              <a:rPr kumimoji="0" lang="fr-FR" altLang="en-US" b="0" i="0" u="none" strike="noStrike" cap="none" normalizeH="0" baseline="0" dirty="0">
                <a:ln>
                  <a:noFill/>
                </a:ln>
                <a:solidFill>
                  <a:schemeClr val="tx1"/>
                </a:solidFill>
                <a:effectLst/>
              </a:rPr>
              <a:t> </a:t>
            </a:r>
            <a:endParaRPr kumimoji="0" lang="fr-FR" altLang="en-US"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6768CB4D-1C49-4CEC-8956-C74214EC9E1E}"/>
              </a:ext>
            </a:extLst>
          </p:cNvPr>
          <p:cNvSpPr>
            <a:spLocks noChangeArrowheads="1"/>
          </p:cNvSpPr>
          <p:nvPr/>
        </p:nvSpPr>
        <p:spPr bwMode="auto">
          <a:xfrm>
            <a:off x="6580004" y="1291325"/>
            <a:ext cx="3689765" cy="81817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 rIns="0" bIns="-634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700" b="1" i="0" u="none" strike="noStrike" cap="none" normalizeH="0" baseline="0" dirty="0">
                <a:ln>
                  <a:noFill/>
                </a:ln>
                <a:solidFill>
                  <a:srgbClr val="202124"/>
                </a:solidFill>
                <a:effectLst/>
                <a:latin typeface="Trip Sans"/>
              </a:rPr>
              <a:t>Giverny, le lieu de l'âme du peintre Monet</a:t>
            </a:r>
            <a:r>
              <a:rPr kumimoji="0" lang="fr-FR" altLang="en-US" sz="2700" b="1" i="0" u="none" strike="noStrike" cap="none" normalizeH="0" baseline="0" dirty="0">
                <a:ln>
                  <a:noFill/>
                </a:ln>
                <a:solidFill>
                  <a:schemeClr val="tx1"/>
                </a:solidFill>
                <a:effectLst/>
                <a:latin typeface="Trip Sans"/>
              </a:rPr>
              <a:t> </a:t>
            </a:r>
          </a:p>
        </p:txBody>
      </p:sp>
      <p:pic>
        <p:nvPicPr>
          <p:cNvPr id="1026" name="Picture 2" descr="Grădinile colorate din Giverny">
            <a:extLst>
              <a:ext uri="{FF2B5EF4-FFF2-40B4-BE49-F238E27FC236}">
                <a16:creationId xmlns:a16="http://schemas.microsoft.com/office/drawing/2014/main" id="{4FF40404-2127-44B2-AB2A-B9E29186F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9246" y="2714969"/>
            <a:ext cx="2661045" cy="177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46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E536A-D102-4B7F-9070-613C74000FB6}"/>
              </a:ext>
            </a:extLst>
          </p:cNvPr>
          <p:cNvSpPr>
            <a:spLocks noGrp="1"/>
          </p:cNvSpPr>
          <p:nvPr>
            <p:ph type="title"/>
          </p:nvPr>
        </p:nvSpPr>
        <p:spPr>
          <a:xfrm>
            <a:off x="1040567" y="1420131"/>
            <a:ext cx="2737076" cy="987920"/>
          </a:xfrm>
        </p:spPr>
        <p:txBody>
          <a:bodyPr>
            <a:noAutofit/>
          </a:bodyPr>
          <a:lstStyle/>
          <a:p>
            <a:pPr algn="ctr"/>
            <a:r>
              <a:rPr lang="fr-FR" sz="2700" b="1" i="0" dirty="0">
                <a:solidFill>
                  <a:srgbClr val="000000"/>
                </a:solidFill>
                <a:effectLst/>
                <a:latin typeface="Trip Sans"/>
              </a:rPr>
              <a:t>Camembert de Normandie</a:t>
            </a:r>
            <a:endParaRPr lang="en-US" sz="2700" b="1" dirty="0">
              <a:latin typeface="Trebuchet MS" panose="020B0603020202020204" pitchFamily="34" charset="0"/>
            </a:endParaRPr>
          </a:p>
        </p:txBody>
      </p:sp>
      <p:sp>
        <p:nvSpPr>
          <p:cNvPr id="11" name="Title 3">
            <a:extLst>
              <a:ext uri="{FF2B5EF4-FFF2-40B4-BE49-F238E27FC236}">
                <a16:creationId xmlns:a16="http://schemas.microsoft.com/office/drawing/2014/main" id="{77151F76-ADCB-40D0-92B8-043875AC08F9}"/>
              </a:ext>
            </a:extLst>
          </p:cNvPr>
          <p:cNvSpPr txBox="1">
            <a:spLocks/>
          </p:cNvSpPr>
          <p:nvPr/>
        </p:nvSpPr>
        <p:spPr>
          <a:xfrm>
            <a:off x="990599" y="517526"/>
            <a:ext cx="9927061" cy="69816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3200" b="1" dirty="0">
                <a:solidFill>
                  <a:srgbClr val="0070C0"/>
                </a:solidFill>
                <a:latin typeface="Trip Sans"/>
              </a:rPr>
              <a:t>Les monuments et les traditions plus importantes de la Normandie</a:t>
            </a:r>
            <a:endParaRPr lang="en-US" sz="1200" b="1" dirty="0"/>
          </a:p>
        </p:txBody>
      </p:sp>
      <p:sp>
        <p:nvSpPr>
          <p:cNvPr id="9" name="Title 3">
            <a:extLst>
              <a:ext uri="{FF2B5EF4-FFF2-40B4-BE49-F238E27FC236}">
                <a16:creationId xmlns:a16="http://schemas.microsoft.com/office/drawing/2014/main" id="{74F45BD1-1DBE-44F9-98FA-8E59F114AE81}"/>
              </a:ext>
            </a:extLst>
          </p:cNvPr>
          <p:cNvSpPr txBox="1">
            <a:spLocks/>
          </p:cNvSpPr>
          <p:nvPr/>
        </p:nvSpPr>
        <p:spPr>
          <a:xfrm>
            <a:off x="8174461" y="951160"/>
            <a:ext cx="3232374" cy="5187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300" b="1" dirty="0"/>
          </a:p>
        </p:txBody>
      </p:sp>
      <p:sp>
        <p:nvSpPr>
          <p:cNvPr id="10" name="TextBox 9">
            <a:extLst>
              <a:ext uri="{FF2B5EF4-FFF2-40B4-BE49-F238E27FC236}">
                <a16:creationId xmlns:a16="http://schemas.microsoft.com/office/drawing/2014/main" id="{3F9116CB-A00E-42BA-AD66-3561D851EE8C}"/>
              </a:ext>
            </a:extLst>
          </p:cNvPr>
          <p:cNvSpPr txBox="1"/>
          <p:nvPr/>
        </p:nvSpPr>
        <p:spPr>
          <a:xfrm>
            <a:off x="682735" y="4625763"/>
            <a:ext cx="3452741" cy="1754326"/>
          </a:xfrm>
          <a:prstGeom prst="rect">
            <a:avLst/>
          </a:prstGeom>
          <a:noFill/>
        </p:spPr>
        <p:txBody>
          <a:bodyPr wrap="square">
            <a:spAutoFit/>
          </a:bodyPr>
          <a:lstStyle/>
          <a:p>
            <a:pPr algn="just"/>
            <a:r>
              <a:rPr lang="fr-FR" b="0" i="0" dirty="0">
                <a:effectLst/>
                <a:latin typeface="Arial" panose="020B0604020202020204" pitchFamily="34" charset="0"/>
              </a:rPr>
              <a:t>Le </a:t>
            </a:r>
            <a:r>
              <a:rPr lang="fr-FR" b="1" i="0" dirty="0">
                <a:effectLst/>
                <a:latin typeface="Arial" panose="020B0604020202020204" pitchFamily="34" charset="0"/>
              </a:rPr>
              <a:t>camembert de Normandie</a:t>
            </a:r>
            <a:r>
              <a:rPr lang="fr-FR" b="0" i="0" dirty="0">
                <a:effectLst/>
                <a:latin typeface="Arial" panose="020B0604020202020204" pitchFamily="34" charset="0"/>
              </a:rPr>
              <a:t> est un </a:t>
            </a:r>
            <a:r>
              <a:rPr lang="fr-FR" b="0" i="0" strike="noStrike" dirty="0">
                <a:effectLst/>
                <a:latin typeface="Arial" panose="020B0604020202020204" pitchFamily="34" charset="0"/>
                <a:hlinkClick r:id="rId2" tooltip="Fromage au lait cru">
                  <a:extLst>
                    <a:ext uri="{A12FA001-AC4F-418D-AE19-62706E023703}">
                      <ahyp:hlinkClr xmlns:ahyp="http://schemas.microsoft.com/office/drawing/2018/hyperlinkcolor" val="tx"/>
                    </a:ext>
                  </a:extLst>
                </a:hlinkClick>
              </a:rPr>
              <a:t>fromage au lait cru</a:t>
            </a:r>
            <a:r>
              <a:rPr lang="fr-FR" b="0" i="0" dirty="0">
                <a:effectLst/>
                <a:latin typeface="Arial" panose="020B0604020202020204" pitchFamily="34" charset="0"/>
              </a:rPr>
              <a:t> de </a:t>
            </a:r>
            <a:r>
              <a:rPr lang="fr-FR" b="0" i="0" strike="noStrike" dirty="0">
                <a:effectLst/>
                <a:latin typeface="Arial" panose="020B0604020202020204" pitchFamily="34" charset="0"/>
                <a:hlinkClick r:id="rId3" tooltip="Vache">
                  <a:extLst>
                    <a:ext uri="{A12FA001-AC4F-418D-AE19-62706E023703}">
                      <ahyp:hlinkClr xmlns:ahyp="http://schemas.microsoft.com/office/drawing/2018/hyperlinkcolor" val="tx"/>
                    </a:ext>
                  </a:extLst>
                </a:hlinkClick>
              </a:rPr>
              <a:t>vache</a:t>
            </a:r>
            <a:r>
              <a:rPr lang="fr-FR" b="0" i="0" dirty="0">
                <a:effectLst/>
                <a:latin typeface="Arial" panose="020B0604020202020204" pitchFamily="34" charset="0"/>
              </a:rPr>
              <a:t>, </a:t>
            </a:r>
            <a:r>
              <a:rPr lang="fr-FR" b="0" i="0" strike="noStrike" dirty="0">
                <a:effectLst/>
                <a:latin typeface="Arial" panose="020B0604020202020204" pitchFamily="34" charset="0"/>
                <a:hlinkClick r:id="rId4" tooltip="Fromage à pâte molle à croûte fleurie">
                  <a:extLst>
                    <a:ext uri="{A12FA001-AC4F-418D-AE19-62706E023703}">
                      <ahyp:hlinkClr xmlns:ahyp="http://schemas.microsoft.com/office/drawing/2018/hyperlinkcolor" val="tx"/>
                    </a:ext>
                  </a:extLst>
                </a:hlinkClick>
              </a:rPr>
              <a:t>à pâte molle légèrement salée et à croûte fleurie</a:t>
            </a:r>
            <a:r>
              <a:rPr lang="fr-FR" b="0" i="0" dirty="0">
                <a:effectLst/>
                <a:latin typeface="Arial" panose="020B0604020202020204" pitchFamily="34" charset="0"/>
              </a:rPr>
              <a:t> dont le </a:t>
            </a:r>
            <a:r>
              <a:rPr lang="fr-FR" b="0" i="0" strike="noStrike" dirty="0">
                <a:effectLst/>
                <a:latin typeface="Arial" panose="020B0604020202020204" pitchFamily="34" charset="0"/>
                <a:hlinkClick r:id="rId5" tooltip="Lait cru">
                  <a:extLst>
                    <a:ext uri="{A12FA001-AC4F-418D-AE19-62706E023703}">
                      <ahyp:hlinkClr xmlns:ahyp="http://schemas.microsoft.com/office/drawing/2018/hyperlinkcolor" val="tx"/>
                    </a:ext>
                  </a:extLst>
                </a:hlinkClick>
              </a:rPr>
              <a:t>lait cru</a:t>
            </a:r>
            <a:r>
              <a:rPr lang="fr-FR" b="0" i="0" dirty="0">
                <a:effectLst/>
                <a:latin typeface="Arial" panose="020B0604020202020204" pitchFamily="34" charset="0"/>
              </a:rPr>
              <a:t> est produit et transformé en </a:t>
            </a:r>
            <a:r>
              <a:rPr lang="fr-FR" b="0" i="0" strike="noStrike" dirty="0">
                <a:effectLst/>
                <a:latin typeface="Arial" panose="020B0604020202020204" pitchFamily="34" charset="0"/>
                <a:hlinkClick r:id="rId6" tooltip="Normandie">
                  <a:extLst>
                    <a:ext uri="{A12FA001-AC4F-418D-AE19-62706E023703}">
                      <ahyp:hlinkClr xmlns:ahyp="http://schemas.microsoft.com/office/drawing/2018/hyperlinkcolor" val="tx"/>
                    </a:ext>
                  </a:extLst>
                </a:hlinkClick>
              </a:rPr>
              <a:t>Normandie</a:t>
            </a:r>
            <a:endParaRPr lang="en-US" dirty="0"/>
          </a:p>
        </p:txBody>
      </p:sp>
      <p:sp>
        <p:nvSpPr>
          <p:cNvPr id="5" name="Rectangle 5">
            <a:extLst>
              <a:ext uri="{FF2B5EF4-FFF2-40B4-BE49-F238E27FC236}">
                <a16:creationId xmlns:a16="http://schemas.microsoft.com/office/drawing/2014/main" id="{25F239FE-3220-496E-AFD2-197980D6EC08}"/>
              </a:ext>
            </a:extLst>
          </p:cNvPr>
          <p:cNvSpPr>
            <a:spLocks noChangeArrowheads="1"/>
          </p:cNvSpPr>
          <p:nvPr/>
        </p:nvSpPr>
        <p:spPr bwMode="auto">
          <a:xfrm>
            <a:off x="7943578" y="4886998"/>
            <a:ext cx="3621973" cy="10951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 rIns="0" bIns="-6348"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dirty="0"/>
              <a:t>En Normandie, Noël ne serait pas Noël sans les </a:t>
            </a:r>
            <a:r>
              <a:rPr lang="fr-FR" dirty="0" err="1"/>
              <a:t>aguignettes</a:t>
            </a:r>
            <a:r>
              <a:rPr lang="fr-FR" dirty="0"/>
              <a:t>. Petits gâteaux traditionnels normands nés, tel un conte de fée, à la lueur des flammes</a:t>
            </a:r>
            <a:r>
              <a:rPr lang="ro-RO" dirty="0"/>
              <a:t>.</a:t>
            </a:r>
            <a:r>
              <a:rPr lang="fr-FR" dirty="0"/>
              <a:t> </a:t>
            </a:r>
            <a:endParaRPr kumimoji="0" lang="fr-FR" altLang="en-US"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6768CB4D-1C49-4CEC-8956-C74214EC9E1E}"/>
              </a:ext>
            </a:extLst>
          </p:cNvPr>
          <p:cNvSpPr>
            <a:spLocks noChangeArrowheads="1"/>
          </p:cNvSpPr>
          <p:nvPr/>
        </p:nvSpPr>
        <p:spPr bwMode="auto">
          <a:xfrm>
            <a:off x="7943579" y="1337275"/>
            <a:ext cx="3689765" cy="81817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 rIns="0" bIns="-634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700" b="1" i="0" u="none" strike="noStrike" cap="none" normalizeH="0" baseline="0" dirty="0">
                <a:ln>
                  <a:noFill/>
                </a:ln>
                <a:solidFill>
                  <a:srgbClr val="202124"/>
                </a:solidFill>
                <a:effectLst/>
                <a:latin typeface="Trip Sans"/>
              </a:rPr>
              <a:t>Tournées de quêtes et </a:t>
            </a:r>
            <a:r>
              <a:rPr kumimoji="0" lang="fr-FR" altLang="en-US" sz="2700" b="1" i="0" u="none" strike="noStrike" cap="none" normalizeH="0" baseline="0" dirty="0" err="1">
                <a:ln>
                  <a:noFill/>
                </a:ln>
                <a:solidFill>
                  <a:srgbClr val="202124"/>
                </a:solidFill>
                <a:effectLst/>
                <a:latin typeface="Trip Sans"/>
              </a:rPr>
              <a:t>aguignettes</a:t>
            </a:r>
            <a:r>
              <a:rPr kumimoji="0" lang="fr-FR" altLang="en-US" sz="2700" b="1" i="0" u="none" strike="noStrike" cap="none" normalizeH="0" baseline="0" dirty="0">
                <a:ln>
                  <a:noFill/>
                </a:ln>
                <a:solidFill>
                  <a:srgbClr val="202124"/>
                </a:solidFill>
                <a:effectLst/>
                <a:latin typeface="Trip Sans"/>
              </a:rPr>
              <a:t>.</a:t>
            </a:r>
            <a:endParaRPr kumimoji="0" lang="fr-FR" altLang="en-US" sz="2700" b="1" i="0" u="none" strike="noStrike" cap="none" normalizeH="0" baseline="0" dirty="0">
              <a:ln>
                <a:noFill/>
              </a:ln>
              <a:solidFill>
                <a:schemeClr val="tx1"/>
              </a:solidFill>
              <a:effectLst/>
              <a:latin typeface="Trip Sans"/>
            </a:endParaRPr>
          </a:p>
        </p:txBody>
      </p:sp>
      <p:pic>
        <p:nvPicPr>
          <p:cNvPr id="2050" name="Picture 2">
            <a:extLst>
              <a:ext uri="{FF2B5EF4-FFF2-40B4-BE49-F238E27FC236}">
                <a16:creationId xmlns:a16="http://schemas.microsoft.com/office/drawing/2014/main" id="{8FA902C1-3E04-4699-A7DE-5329DDFF4B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0855" y="2683738"/>
            <a:ext cx="24765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guignettes, ma marraine, donnez mé du pain d'la crème ...">
            <a:extLst>
              <a:ext uri="{FF2B5EF4-FFF2-40B4-BE49-F238E27FC236}">
                <a16:creationId xmlns:a16="http://schemas.microsoft.com/office/drawing/2014/main" id="{45F92B34-6369-475F-A788-ADAA8CFBC5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4489" y="2440039"/>
            <a:ext cx="2368740" cy="15504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E17B8BD-62F1-4800-9D92-A8CDEBCBA9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3115" y="3324171"/>
            <a:ext cx="2536857" cy="17873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933C4E2-7445-4067-98A8-E5FD4FACA05A}"/>
              </a:ext>
            </a:extLst>
          </p:cNvPr>
          <p:cNvSpPr txBox="1"/>
          <p:nvPr/>
        </p:nvSpPr>
        <p:spPr>
          <a:xfrm>
            <a:off x="4708920" y="1712517"/>
            <a:ext cx="2774160" cy="1338828"/>
          </a:xfrm>
          <a:prstGeom prst="rect">
            <a:avLst/>
          </a:prstGeom>
          <a:noFill/>
        </p:spPr>
        <p:txBody>
          <a:bodyPr wrap="square">
            <a:spAutoFit/>
          </a:bodyPr>
          <a:lstStyle/>
          <a:p>
            <a:pPr algn="ctr"/>
            <a:r>
              <a:rPr lang="fr-FR" sz="2700" b="1" i="0" dirty="0">
                <a:effectLst/>
                <a:latin typeface="Trip Sans"/>
              </a:rPr>
              <a:t>Groupe de danse folklorique normande.</a:t>
            </a:r>
            <a:endParaRPr lang="en-US" sz="2700" b="1" dirty="0">
              <a:latin typeface="Trip Sans"/>
            </a:endParaRPr>
          </a:p>
        </p:txBody>
      </p:sp>
    </p:spTree>
    <p:extLst>
      <p:ext uri="{BB962C8B-B14F-4D97-AF65-F5344CB8AC3E}">
        <p14:creationId xmlns:p14="http://schemas.microsoft.com/office/powerpoint/2010/main" val="376494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940B6A-2B46-4707-A84E-EA406B310A94}"/>
              </a:ext>
            </a:extLst>
          </p:cNvPr>
          <p:cNvSpPr txBox="1"/>
          <p:nvPr/>
        </p:nvSpPr>
        <p:spPr>
          <a:xfrm>
            <a:off x="838201" y="423517"/>
            <a:ext cx="10267853" cy="492443"/>
          </a:xfrm>
          <a:prstGeom prst="rect">
            <a:avLst/>
          </a:prstGeom>
          <a:noFill/>
        </p:spPr>
        <p:txBody>
          <a:bodyPr wrap="square">
            <a:spAutoFit/>
          </a:bodyPr>
          <a:lstStyle/>
          <a:p>
            <a:r>
              <a:rPr lang="fr-FR" sz="2600" b="1" dirty="0">
                <a:solidFill>
                  <a:srgbClr val="0070C0"/>
                </a:solidFill>
              </a:rPr>
              <a:t>Occupations des habitants de la Normandie</a:t>
            </a:r>
            <a:endParaRPr lang="en-US" sz="2600" b="1" dirty="0">
              <a:solidFill>
                <a:srgbClr val="0070C0"/>
              </a:solidFill>
            </a:endParaRPr>
          </a:p>
        </p:txBody>
      </p:sp>
      <p:pic>
        <p:nvPicPr>
          <p:cNvPr id="3075" name="Picture 3">
            <a:extLst>
              <a:ext uri="{FF2B5EF4-FFF2-40B4-BE49-F238E27FC236}">
                <a16:creationId xmlns:a16="http://schemas.microsoft.com/office/drawing/2014/main" id="{7529879E-58BF-41A9-9DAA-6DBC1F810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69" y="1242630"/>
            <a:ext cx="5446958" cy="460772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ducational infographic &amp; data visualisation   La Basse-Normandie…   Infographic   Description  La Basse-Normandie    – Infographic Source –   - #Languages">
            <a:extLst>
              <a:ext uri="{FF2B5EF4-FFF2-40B4-BE49-F238E27FC236}">
                <a16:creationId xmlns:a16="http://schemas.microsoft.com/office/drawing/2014/main" id="{A8621EED-AE4B-4F75-B729-12C0F132F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895" y="1274778"/>
            <a:ext cx="53721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E536A-D102-4B7F-9070-613C74000FB6}"/>
              </a:ext>
            </a:extLst>
          </p:cNvPr>
          <p:cNvSpPr>
            <a:spLocks noGrp="1"/>
          </p:cNvSpPr>
          <p:nvPr>
            <p:ph type="title"/>
          </p:nvPr>
        </p:nvSpPr>
        <p:spPr>
          <a:xfrm>
            <a:off x="850070" y="1215692"/>
            <a:ext cx="2737076" cy="987920"/>
          </a:xfrm>
        </p:spPr>
        <p:txBody>
          <a:bodyPr>
            <a:noAutofit/>
          </a:bodyPr>
          <a:lstStyle/>
          <a:p>
            <a:pPr algn="ctr"/>
            <a:r>
              <a:rPr lang="fr-FR" sz="2700" b="1" i="0" dirty="0">
                <a:solidFill>
                  <a:srgbClr val="000000"/>
                </a:solidFill>
                <a:effectLst/>
                <a:latin typeface="Trip Sans"/>
              </a:rPr>
              <a:t>Guy de Maupassant</a:t>
            </a:r>
            <a:endParaRPr lang="en-US" sz="2700" b="1" dirty="0">
              <a:latin typeface="Trebuchet MS" panose="020B0603020202020204" pitchFamily="34" charset="0"/>
            </a:endParaRPr>
          </a:p>
        </p:txBody>
      </p:sp>
      <p:sp>
        <p:nvSpPr>
          <p:cNvPr id="11" name="Title 3">
            <a:extLst>
              <a:ext uri="{FF2B5EF4-FFF2-40B4-BE49-F238E27FC236}">
                <a16:creationId xmlns:a16="http://schemas.microsoft.com/office/drawing/2014/main" id="{77151F76-ADCB-40D0-92B8-043875AC08F9}"/>
              </a:ext>
            </a:extLst>
          </p:cNvPr>
          <p:cNvSpPr txBox="1">
            <a:spLocks/>
          </p:cNvSpPr>
          <p:nvPr/>
        </p:nvSpPr>
        <p:spPr>
          <a:xfrm>
            <a:off x="850070" y="517526"/>
            <a:ext cx="4562809" cy="6981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3000" b="1" dirty="0">
                <a:solidFill>
                  <a:srgbClr val="0070C0"/>
                </a:solidFill>
                <a:latin typeface="Trip Sans"/>
              </a:rPr>
              <a:t>Personnalités normandes:</a:t>
            </a:r>
            <a:endParaRPr lang="en-US" sz="3000" b="1" dirty="0">
              <a:solidFill>
                <a:srgbClr val="0070C0"/>
              </a:solidFill>
              <a:latin typeface="Trip Sans"/>
            </a:endParaRPr>
          </a:p>
        </p:txBody>
      </p:sp>
      <p:sp>
        <p:nvSpPr>
          <p:cNvPr id="9" name="Title 3">
            <a:extLst>
              <a:ext uri="{FF2B5EF4-FFF2-40B4-BE49-F238E27FC236}">
                <a16:creationId xmlns:a16="http://schemas.microsoft.com/office/drawing/2014/main" id="{74F45BD1-1DBE-44F9-98FA-8E59F114AE81}"/>
              </a:ext>
            </a:extLst>
          </p:cNvPr>
          <p:cNvSpPr txBox="1">
            <a:spLocks/>
          </p:cNvSpPr>
          <p:nvPr/>
        </p:nvSpPr>
        <p:spPr>
          <a:xfrm>
            <a:off x="8174461" y="951160"/>
            <a:ext cx="3232374" cy="5187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n-US" sz="2300" b="1" dirty="0"/>
          </a:p>
        </p:txBody>
      </p:sp>
      <p:sp>
        <p:nvSpPr>
          <p:cNvPr id="10" name="TextBox 9">
            <a:extLst>
              <a:ext uri="{FF2B5EF4-FFF2-40B4-BE49-F238E27FC236}">
                <a16:creationId xmlns:a16="http://schemas.microsoft.com/office/drawing/2014/main" id="{3F9116CB-A00E-42BA-AD66-3561D851EE8C}"/>
              </a:ext>
            </a:extLst>
          </p:cNvPr>
          <p:cNvSpPr txBox="1"/>
          <p:nvPr/>
        </p:nvSpPr>
        <p:spPr>
          <a:xfrm>
            <a:off x="682735" y="4834421"/>
            <a:ext cx="2372923" cy="1754326"/>
          </a:xfrm>
          <a:prstGeom prst="rect">
            <a:avLst/>
          </a:prstGeom>
          <a:noFill/>
        </p:spPr>
        <p:txBody>
          <a:bodyPr wrap="square">
            <a:spAutoFit/>
          </a:bodyPr>
          <a:lstStyle/>
          <a:p>
            <a:pPr algn="just"/>
            <a:r>
              <a:rPr lang="fr-FR" dirty="0"/>
              <a:t>Guy de Maupassant est un célèbre écrivain normand qui est né en 1850 au Château de Miromesnil en Seine-Maritime. </a:t>
            </a:r>
            <a:endParaRPr lang="en-US" dirty="0"/>
          </a:p>
        </p:txBody>
      </p:sp>
      <p:sp>
        <p:nvSpPr>
          <p:cNvPr id="5" name="Rectangle 5">
            <a:extLst>
              <a:ext uri="{FF2B5EF4-FFF2-40B4-BE49-F238E27FC236}">
                <a16:creationId xmlns:a16="http://schemas.microsoft.com/office/drawing/2014/main" id="{25F239FE-3220-496E-AFD2-197980D6EC08}"/>
              </a:ext>
            </a:extLst>
          </p:cNvPr>
          <p:cNvSpPr>
            <a:spLocks noChangeArrowheads="1"/>
          </p:cNvSpPr>
          <p:nvPr/>
        </p:nvSpPr>
        <p:spPr bwMode="auto">
          <a:xfrm>
            <a:off x="8800732" y="5139231"/>
            <a:ext cx="2650167" cy="10951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 rIns="0" bIns="-6348" numCol="1" anchor="ctr" anchorCtr="0" compatLnSpc="1">
            <a:prstTxWarp prst="textNoShape">
              <a:avLst/>
            </a:prstTxWarp>
            <a:spAutoFit/>
          </a:bodyPr>
          <a:lstStyle/>
          <a:p>
            <a:pPr lvl="0" algn="just" eaLnBrk="0" fontAlgn="base" hangingPunct="0">
              <a:spcBef>
                <a:spcPct val="0"/>
              </a:spcBef>
              <a:spcAft>
                <a:spcPct val="0"/>
              </a:spcAft>
            </a:pPr>
            <a:r>
              <a:rPr lang="fr-FR"/>
              <a:t>Grand peintre de </a:t>
            </a:r>
            <a:r>
              <a:rPr lang="fr-FR">
                <a:hlinkClick r:id="rId2" tooltip="Marine (peinture)"/>
              </a:rPr>
              <a:t>marines</a:t>
            </a:r>
            <a:r>
              <a:rPr lang="fr-FR"/>
              <a:t>, il est considéré comme l'un des précurseurs de l'</a:t>
            </a:r>
            <a:r>
              <a:rPr lang="fr-FR">
                <a:hlinkClick r:id="rId3" tooltip="Impressionnisme"/>
              </a:rPr>
              <a:t>impressionnisme</a:t>
            </a:r>
            <a:r>
              <a:rPr lang="fr-FR"/>
              <a:t>.</a:t>
            </a:r>
            <a:endParaRPr kumimoji="0" lang="fr-FR" altLang="en-US"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6768CB4D-1C49-4CEC-8956-C74214EC9E1E}"/>
              </a:ext>
            </a:extLst>
          </p:cNvPr>
          <p:cNvSpPr>
            <a:spLocks noChangeArrowheads="1"/>
          </p:cNvSpPr>
          <p:nvPr/>
        </p:nvSpPr>
        <p:spPr bwMode="auto">
          <a:xfrm>
            <a:off x="8059020" y="448542"/>
            <a:ext cx="3689765" cy="41806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 rIns="0" bIns="-6348" numCol="1" anchor="ctr" anchorCtr="0" compatLnSpc="1">
            <a:prstTxWarp prst="textNoShape">
              <a:avLst/>
            </a:prstTxWarp>
            <a:spAutoFit/>
          </a:bodyPr>
          <a:lstStyle/>
          <a:p>
            <a:pPr algn="ctr"/>
            <a:r>
              <a:rPr lang="en-US" sz="2700" b="1" i="0" dirty="0">
                <a:solidFill>
                  <a:srgbClr val="000000"/>
                </a:solidFill>
                <a:effectLst/>
                <a:latin typeface="Trip Sans"/>
              </a:rPr>
              <a:t>Eugène Boudin</a:t>
            </a:r>
          </a:p>
        </p:txBody>
      </p:sp>
      <p:sp>
        <p:nvSpPr>
          <p:cNvPr id="17" name="TextBox 16">
            <a:extLst>
              <a:ext uri="{FF2B5EF4-FFF2-40B4-BE49-F238E27FC236}">
                <a16:creationId xmlns:a16="http://schemas.microsoft.com/office/drawing/2014/main" id="{5933C4E2-7445-4067-98A8-E5FD4FACA05A}"/>
              </a:ext>
            </a:extLst>
          </p:cNvPr>
          <p:cNvSpPr txBox="1"/>
          <p:nvPr/>
        </p:nvSpPr>
        <p:spPr>
          <a:xfrm>
            <a:off x="4575512" y="1215692"/>
            <a:ext cx="2774160" cy="1338828"/>
          </a:xfrm>
          <a:prstGeom prst="rect">
            <a:avLst/>
          </a:prstGeom>
          <a:noFill/>
        </p:spPr>
        <p:txBody>
          <a:bodyPr wrap="square">
            <a:spAutoFit/>
          </a:bodyPr>
          <a:lstStyle/>
          <a:p>
            <a:pPr algn="ctr"/>
            <a:r>
              <a:rPr lang="fr-FR" sz="2700" b="1" i="0" dirty="0">
                <a:effectLst/>
                <a:latin typeface="Trip Sans"/>
              </a:rPr>
              <a:t>Guillaume 1er dit Guillaume le Conquérant</a:t>
            </a:r>
            <a:endParaRPr lang="en-US" sz="2700" b="1" dirty="0">
              <a:latin typeface="Trip Sans"/>
            </a:endParaRPr>
          </a:p>
        </p:txBody>
      </p:sp>
      <p:pic>
        <p:nvPicPr>
          <p:cNvPr id="4098" name="Picture 2" descr="de maupassant">
            <a:extLst>
              <a:ext uri="{FF2B5EF4-FFF2-40B4-BE49-F238E27FC236}">
                <a16:creationId xmlns:a16="http://schemas.microsoft.com/office/drawing/2014/main" id="{4196BB00-1883-4DC5-8E1A-3DE4FBC80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380" y="2341490"/>
            <a:ext cx="1517139" cy="21550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23613D-17D1-4D00-9F8E-EEA515340CA4}"/>
              </a:ext>
            </a:extLst>
          </p:cNvPr>
          <p:cNvPicPr>
            <a:picLocks noChangeAspect="1"/>
          </p:cNvPicPr>
          <p:nvPr/>
        </p:nvPicPr>
        <p:blipFill>
          <a:blip r:embed="rId5"/>
          <a:stretch>
            <a:fillRect/>
          </a:stretch>
        </p:blipFill>
        <p:spPr>
          <a:xfrm>
            <a:off x="5100421" y="2599999"/>
            <a:ext cx="1484597" cy="2006213"/>
          </a:xfrm>
          <a:prstGeom prst="rect">
            <a:avLst/>
          </a:prstGeom>
        </p:spPr>
      </p:pic>
      <p:sp>
        <p:nvSpPr>
          <p:cNvPr id="3" name="TextBox 2">
            <a:extLst>
              <a:ext uri="{FF2B5EF4-FFF2-40B4-BE49-F238E27FC236}">
                <a16:creationId xmlns:a16="http://schemas.microsoft.com/office/drawing/2014/main" id="{B14DFE07-2B7B-4F9C-ABE1-E9C4E74DE8F9}"/>
              </a:ext>
            </a:extLst>
          </p:cNvPr>
          <p:cNvSpPr txBox="1"/>
          <p:nvPr/>
        </p:nvSpPr>
        <p:spPr>
          <a:xfrm>
            <a:off x="3765206" y="4834421"/>
            <a:ext cx="4293814" cy="1754326"/>
          </a:xfrm>
          <a:prstGeom prst="rect">
            <a:avLst/>
          </a:prstGeom>
          <a:noFill/>
        </p:spPr>
        <p:txBody>
          <a:bodyPr wrap="square">
            <a:spAutoFit/>
          </a:bodyPr>
          <a:lstStyle/>
          <a:p>
            <a:pPr algn="just"/>
            <a:r>
              <a:rPr lang="fr-FR" dirty="0"/>
              <a:t>Il établit une monarchie forte, implantant le régime féodal, enlevant les terres aux Saxons pour constituer des fiefs aux Normands, nommant un sheriff par comté et créant une administration efficace en s'appuyant sur l’Église.</a:t>
            </a:r>
            <a:endParaRPr lang="en-US" dirty="0"/>
          </a:p>
        </p:txBody>
      </p:sp>
      <p:pic>
        <p:nvPicPr>
          <p:cNvPr id="4100" name="Picture 4">
            <a:extLst>
              <a:ext uri="{FF2B5EF4-FFF2-40B4-BE49-F238E27FC236}">
                <a16:creationId xmlns:a16="http://schemas.microsoft.com/office/drawing/2014/main" id="{18CCC5B6-6BE2-49A4-89F3-FE0BC42F9D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1531" y="1046681"/>
            <a:ext cx="1528811" cy="19394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EB26B3F-0610-4CB5-B012-93BF44BDCFCA}"/>
              </a:ext>
            </a:extLst>
          </p:cNvPr>
          <p:cNvPicPr>
            <a:picLocks noChangeAspect="1"/>
          </p:cNvPicPr>
          <p:nvPr/>
        </p:nvPicPr>
        <p:blipFill>
          <a:blip r:embed="rId7"/>
          <a:stretch>
            <a:fillRect/>
          </a:stretch>
        </p:blipFill>
        <p:spPr>
          <a:xfrm>
            <a:off x="8654110" y="3233984"/>
            <a:ext cx="2752725" cy="1657350"/>
          </a:xfrm>
          <a:prstGeom prst="rect">
            <a:avLst/>
          </a:prstGeom>
        </p:spPr>
      </p:pic>
    </p:spTree>
    <p:extLst>
      <p:ext uri="{BB962C8B-B14F-4D97-AF65-F5344CB8AC3E}">
        <p14:creationId xmlns:p14="http://schemas.microsoft.com/office/powerpoint/2010/main" val="232988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BC18B-DDB6-4B5D-BA21-32607024A90C}"/>
              </a:ext>
            </a:extLst>
          </p:cNvPr>
          <p:cNvSpPr>
            <a:spLocks noGrp="1"/>
          </p:cNvSpPr>
          <p:nvPr>
            <p:ph idx="1"/>
          </p:nvPr>
        </p:nvSpPr>
        <p:spPr/>
        <p:txBody>
          <a:bodyPr>
            <a:normAutofit/>
          </a:bodyPr>
          <a:lstStyle/>
          <a:p>
            <a:pPr marL="0" indent="0" algn="ctr">
              <a:buNone/>
            </a:pPr>
            <a:endParaRPr lang="ro-RO" sz="3700" dirty="0"/>
          </a:p>
          <a:p>
            <a:pPr marL="0" indent="0" algn="ctr">
              <a:buNone/>
            </a:pPr>
            <a:r>
              <a:rPr lang="fr-FR" sz="5000" dirty="0">
                <a:solidFill>
                  <a:srgbClr val="FF0000"/>
                </a:solidFill>
              </a:rPr>
              <a:t>Merci beaucoup </a:t>
            </a:r>
            <a:endParaRPr lang="ro-RO" sz="5000" dirty="0">
              <a:solidFill>
                <a:srgbClr val="FF0000"/>
              </a:solidFill>
            </a:endParaRPr>
          </a:p>
          <a:p>
            <a:pPr marL="0" indent="0" algn="ctr">
              <a:buNone/>
            </a:pPr>
            <a:r>
              <a:rPr lang="fr-FR" sz="5000" dirty="0"/>
              <a:t>pour votre </a:t>
            </a:r>
            <a:r>
              <a:rPr lang="fr-FR" sz="5000" dirty="0">
                <a:solidFill>
                  <a:srgbClr val="0070C0"/>
                </a:solidFill>
              </a:rPr>
              <a:t>attention</a:t>
            </a:r>
            <a:r>
              <a:rPr lang="ro-RO" sz="5000" dirty="0"/>
              <a:t>!</a:t>
            </a:r>
            <a:endParaRPr lang="en-US" sz="5000" dirty="0"/>
          </a:p>
        </p:txBody>
      </p:sp>
    </p:spTree>
    <p:extLst>
      <p:ext uri="{BB962C8B-B14F-4D97-AF65-F5344CB8AC3E}">
        <p14:creationId xmlns:p14="http://schemas.microsoft.com/office/powerpoint/2010/main" val="4109443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489</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inherit</vt:lpstr>
      <vt:lpstr>Trebuchet MS</vt:lpstr>
      <vt:lpstr>Trip Sans</vt:lpstr>
      <vt:lpstr>Office Theme</vt:lpstr>
      <vt:lpstr>La Normandie</vt:lpstr>
      <vt:lpstr>La Normandie est une région administrative française.  Située au nord-ouest de la France, elle est bordée par la Manche. Elle s'étend sur 29 906 km2 et compte 3 342 467 habitants (population légale au 1er janvier 2017).  Depuis 2016, Caen est le siège du conseil régional de Normandie et donc la capitale politique de la région tandis que Rouen avec le siège de la préfecture (chef-lieu) est la capitale administrative.  La ville la plus peuplée de la région est Le Havre, à l'embouchure de la Seine.</vt:lpstr>
      <vt:lpstr>Le Herve</vt:lpstr>
      <vt:lpstr>Abbaye du Mont-Saint-Michel </vt:lpstr>
      <vt:lpstr>Cathédrale Notre-Dame de Rouen</vt:lpstr>
      <vt:lpstr>Camembert de Normandie</vt:lpstr>
      <vt:lpstr>PowerPoint Presentation</vt:lpstr>
      <vt:lpstr>Guy de Maupassant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Normandie</dc:title>
  <dc:creator>Mirela Tache</dc:creator>
  <cp:lastModifiedBy>Mirela Tache</cp:lastModifiedBy>
  <cp:revision>23</cp:revision>
  <dcterms:created xsi:type="dcterms:W3CDTF">2020-11-13T16:30:30Z</dcterms:created>
  <dcterms:modified xsi:type="dcterms:W3CDTF">2020-11-13T20:39:40Z</dcterms:modified>
</cp:coreProperties>
</file>